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88" r:id="rId39"/>
    <p:sldId id="295" r:id="rId40"/>
    <p:sldId id="296" r:id="rId41"/>
    <p:sldId id="297" r:id="rId42"/>
    <p:sldId id="313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10" r:id="rId54"/>
    <p:sldId id="312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 autoAdjust="0"/>
    <p:restoredTop sz="94660"/>
  </p:normalViewPr>
  <p:slideViewPr>
    <p:cSldViewPr>
      <p:cViewPr varScale="1">
        <p:scale>
          <a:sx n="96" d="100"/>
          <a:sy n="96" d="100"/>
        </p:scale>
        <p:origin x="96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2E6B0-6922-4D0D-A79F-6399E75A6D25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F5F5C-5DD0-4567-9F96-A8C8D28DC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3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 </a:t>
            </a:r>
            <a:r>
              <a:rPr lang="en-US" altLang="ko-KR" dirty="0"/>
              <a:t>6</a:t>
            </a:r>
            <a:r>
              <a:rPr lang="ko-KR" altLang="en-US" dirty="0"/>
              <a:t>월 기준 서울의 소득 대비 집값 비율이 </a:t>
            </a:r>
            <a:r>
              <a:rPr lang="en-US" altLang="ko-KR" dirty="0"/>
              <a:t>18.7</a:t>
            </a:r>
            <a:r>
              <a:rPr lang="ko-KR" altLang="en-US" dirty="0"/>
              <a:t>로 확인됐습니다</a:t>
            </a:r>
            <a:r>
              <a:rPr lang="en-US" altLang="ko-KR" dirty="0"/>
              <a:t>. </a:t>
            </a:r>
            <a:r>
              <a:rPr lang="ko-KR" altLang="en-US" dirty="0"/>
              <a:t>월급을 </a:t>
            </a:r>
            <a:r>
              <a:rPr lang="en-US" altLang="ko-KR" dirty="0"/>
              <a:t>18</a:t>
            </a:r>
            <a:r>
              <a:rPr lang="ko-KR" altLang="en-US" dirty="0"/>
              <a:t>년하고도 </a:t>
            </a:r>
            <a:r>
              <a:rPr lang="en-US" altLang="ko-KR" dirty="0"/>
              <a:t>7</a:t>
            </a:r>
            <a:r>
              <a:rPr lang="ko-KR" altLang="en-US" dirty="0"/>
              <a:t>개월을 모아야 서울 아파트를 살 수 있다는 의미입니다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피</a:t>
            </a:r>
            <a:r>
              <a:rPr lang="en-US" altLang="ko-KR" dirty="0"/>
              <a:t>, </a:t>
            </a:r>
            <a:r>
              <a:rPr lang="ko-KR" altLang="en-US" dirty="0"/>
              <a:t>땀</a:t>
            </a:r>
            <a:r>
              <a:rPr lang="en-US" altLang="ko-KR" dirty="0"/>
              <a:t>, </a:t>
            </a:r>
            <a:r>
              <a:rPr lang="ko-KR" altLang="en-US" dirty="0"/>
              <a:t>눈물로 완성한 마스터 테이블</a:t>
            </a:r>
            <a:r>
              <a:rPr lang="en-US" altLang="ko-KR" dirty="0"/>
              <a:t>, 1</a:t>
            </a:r>
            <a:r>
              <a:rPr lang="ko-KR" altLang="en-US" dirty="0"/>
              <a:t>차 군집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2</a:t>
            </a:r>
            <a:r>
              <a:rPr lang="ko-KR" altLang="en-US" dirty="0"/>
              <a:t>차 군집</a:t>
            </a:r>
            <a:r>
              <a:rPr lang="en-US" altLang="ko-KR" dirty="0"/>
              <a:t> </a:t>
            </a:r>
            <a:r>
              <a:rPr lang="ko-KR" altLang="en-US" dirty="0"/>
              <a:t>결과가 이 시기를 앞당길 수 있을지 살펴보겠습니다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80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데이터가 보여줬듯이 청약당첨은 로또입니다</a:t>
            </a:r>
            <a:r>
              <a:rPr lang="en-US" altLang="ko-KR" dirty="0"/>
              <a:t>. </a:t>
            </a:r>
            <a:r>
              <a:rPr lang="ko-KR" altLang="en-US" dirty="0"/>
              <a:t>그렇지만 청약 가점 만점자가 속출하고</a:t>
            </a:r>
            <a:r>
              <a:rPr lang="en-US" altLang="ko-KR" dirty="0"/>
              <a:t>, </a:t>
            </a:r>
            <a:r>
              <a:rPr lang="ko-KR" altLang="en-US" dirty="0"/>
              <a:t>수익률뿐 아니라 경쟁률에서도 로또급 퍼포먼스를 보여주는 청약때문에 청무피사 </a:t>
            </a:r>
            <a:r>
              <a:rPr lang="en-US" altLang="ko-KR" dirty="0"/>
              <a:t>‘</a:t>
            </a:r>
            <a:r>
              <a:rPr lang="ko-KR" altLang="en-US" dirty="0"/>
              <a:t>청약은 무슨 피나 주고 사</a:t>
            </a:r>
            <a:r>
              <a:rPr lang="en-US" altLang="ko-KR" dirty="0"/>
              <a:t>‘</a:t>
            </a:r>
            <a:r>
              <a:rPr lang="ko-KR" altLang="en-US" dirty="0"/>
              <a:t>라는 말이 더 현실적으로 다가옵니다</a:t>
            </a:r>
            <a:r>
              <a:rPr lang="en-US" altLang="ko-KR" dirty="0"/>
              <a:t>. </a:t>
            </a:r>
            <a:r>
              <a:rPr lang="ko-KR" altLang="en-US" dirty="0"/>
              <a:t>두번째는 몸테크</a:t>
            </a:r>
            <a:r>
              <a:rPr lang="en-US" altLang="ko-KR" dirty="0"/>
              <a:t>, </a:t>
            </a:r>
            <a:r>
              <a:rPr lang="ko-KR" altLang="en-US" dirty="0"/>
              <a:t>몸빵입니다</a:t>
            </a:r>
            <a:r>
              <a:rPr lang="en-US" altLang="ko-KR" dirty="0"/>
              <a:t>. </a:t>
            </a:r>
            <a:r>
              <a:rPr lang="ko-KR" altLang="en-US" dirty="0"/>
              <a:t>청약 가점이 턱없이 부족한 </a:t>
            </a:r>
            <a:r>
              <a:rPr lang="en-US" altLang="ko-KR" dirty="0"/>
              <a:t>2,30</a:t>
            </a:r>
            <a:r>
              <a:rPr lang="ko-KR" altLang="en-US" dirty="0"/>
              <a:t>대 젊은층은 가진 여유자금 또한 많지 않습니다</a:t>
            </a:r>
            <a:r>
              <a:rPr lang="en-US" altLang="ko-KR" dirty="0"/>
              <a:t>. </a:t>
            </a:r>
            <a:r>
              <a:rPr lang="ko-KR" altLang="en-US" dirty="0"/>
              <a:t>직접 낡은 재개발 지역에 실거주하며</a:t>
            </a:r>
            <a:r>
              <a:rPr lang="en-US" altLang="ko-KR" dirty="0"/>
              <a:t>, </a:t>
            </a:r>
            <a:r>
              <a:rPr lang="ko-KR" altLang="en-US" dirty="0"/>
              <a:t>재건축 로또를 </a:t>
            </a:r>
            <a:r>
              <a:rPr lang="en-US" altLang="ko-KR" dirty="0"/>
              <a:t> </a:t>
            </a:r>
            <a:r>
              <a:rPr lang="ko-KR" altLang="en-US" dirty="0"/>
              <a:t>위해 악으로 깡으로 버티는 방법입니다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남은 선택지는 갭투자입니다</a:t>
            </a:r>
            <a:r>
              <a:rPr lang="en-US" altLang="ko-KR" dirty="0"/>
              <a:t>. </a:t>
            </a:r>
            <a:r>
              <a:rPr lang="ko-KR" altLang="en-US" dirty="0"/>
              <a:t>왜 갭투자는 경기도일까요</a:t>
            </a:r>
            <a:r>
              <a:rPr lang="en-US" altLang="ko-KR" dirty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0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서울보다는 확실히 인천</a:t>
            </a:r>
            <a:r>
              <a:rPr lang="en-US" altLang="ko-KR" dirty="0"/>
              <a:t>, </a:t>
            </a:r>
            <a:r>
              <a:rPr lang="ko-KR" altLang="en-US" dirty="0"/>
              <a:t>경기가 많고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9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ko-KR" altLang="en-US" dirty="0"/>
              <a:t>차 군집의 군집 </a:t>
            </a:r>
            <a:r>
              <a:rPr lang="en-US" altLang="ko-KR" dirty="0"/>
              <a:t>3</a:t>
            </a:r>
            <a:r>
              <a:rPr lang="ko-KR" altLang="en-US" dirty="0"/>
              <a:t>번은 제가 원하는 조건을 다 충족하고 있습니다</a:t>
            </a:r>
            <a:r>
              <a:rPr lang="en-US" altLang="ko-KR" dirty="0"/>
              <a:t>. </a:t>
            </a:r>
            <a:r>
              <a:rPr lang="ko-KR" altLang="en-US" dirty="0"/>
              <a:t>전용면적 </a:t>
            </a:r>
            <a:r>
              <a:rPr lang="en-US" altLang="ko-KR" dirty="0"/>
              <a:t>85 </a:t>
            </a:r>
            <a:r>
              <a:rPr lang="ko-KR" altLang="en-US" dirty="0"/>
              <a:t>이하</a:t>
            </a:r>
            <a:r>
              <a:rPr lang="en-US" altLang="ko-KR" dirty="0"/>
              <a:t>, </a:t>
            </a:r>
            <a:r>
              <a:rPr lang="ko-KR" altLang="en-US" dirty="0"/>
              <a:t>매매가격 </a:t>
            </a:r>
            <a:r>
              <a:rPr lang="en-US" altLang="ko-KR" dirty="0"/>
              <a:t>6</a:t>
            </a:r>
            <a:r>
              <a:rPr lang="ko-KR" altLang="en-US" dirty="0"/>
              <a:t>억 이하</a:t>
            </a:r>
            <a:r>
              <a:rPr lang="en-US" altLang="ko-KR" dirty="0"/>
              <a:t>, </a:t>
            </a:r>
            <a:r>
              <a:rPr lang="ko-KR" altLang="en-US" dirty="0"/>
              <a:t>갭투자를 위한 경기도 지역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1</a:t>
            </a:r>
            <a:r>
              <a:rPr lang="ko-KR" altLang="en-US" dirty="0"/>
              <a:t>차 군집 군집 </a:t>
            </a:r>
            <a:r>
              <a:rPr lang="en-US" altLang="ko-KR" dirty="0"/>
              <a:t>2</a:t>
            </a:r>
            <a:r>
              <a:rPr lang="ko-KR" altLang="en-US" dirty="0"/>
              <a:t>번에 속하는 아파트들이 다수를 차지고하고 있다는 점을 보면 제가 노려볼만한 적절한 타겟으로 보입니다</a:t>
            </a:r>
            <a:r>
              <a:rPr lang="en-US" altLang="ko-KR" dirty="0"/>
              <a:t>. </a:t>
            </a:r>
          </a:p>
          <a:p>
            <a:r>
              <a:rPr lang="en-US" dirty="0"/>
              <a:t>2</a:t>
            </a:r>
            <a:r>
              <a:rPr lang="ko-KR" altLang="en-US" dirty="0"/>
              <a:t>차 군집 군집 </a:t>
            </a:r>
            <a:r>
              <a:rPr lang="en-US" altLang="ko-KR" dirty="0"/>
              <a:t>3</a:t>
            </a:r>
            <a:r>
              <a:rPr lang="ko-KR" altLang="en-US" dirty="0"/>
              <a:t>번에 속한 아파트 하나의 분기 별 데이터를 확인해보겠습니다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분기에 전세 계약하신 분</a:t>
            </a:r>
            <a:r>
              <a:rPr lang="en-US" altLang="ko-KR" dirty="0"/>
              <a:t>, 19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분기에 연장했다면 지금 아마 본인의 선택을 크게 후회하고 계실 것 같습니다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2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전용면적 </a:t>
            </a:r>
            <a:r>
              <a:rPr lang="en-US" altLang="ko-KR" dirty="0"/>
              <a:t>85 </a:t>
            </a:r>
            <a:r>
              <a:rPr lang="ko-KR" altLang="en-US" dirty="0"/>
              <a:t>이하</a:t>
            </a:r>
            <a:r>
              <a:rPr lang="en-US" altLang="ko-KR" dirty="0"/>
              <a:t>, </a:t>
            </a:r>
            <a:r>
              <a:rPr lang="ko-KR" altLang="en-US" dirty="0"/>
              <a:t>아직 </a:t>
            </a:r>
            <a:r>
              <a:rPr lang="en-US" altLang="ko-KR" dirty="0"/>
              <a:t>30</a:t>
            </a:r>
            <a:r>
              <a:rPr lang="ko-KR" altLang="en-US" dirty="0"/>
              <a:t>살이 되지 않은 아파트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14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19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여기가 황골마을 주공</a:t>
            </a:r>
            <a:r>
              <a:rPr lang="en-US" altLang="ko-KR" dirty="0"/>
              <a:t>1</a:t>
            </a:r>
            <a:r>
              <a:rPr lang="ko-KR" altLang="en-US" dirty="0"/>
              <a:t>단지 입니다</a:t>
            </a:r>
            <a:r>
              <a:rPr lang="en-US" altLang="ko-KR" dirty="0"/>
              <a:t>. </a:t>
            </a:r>
            <a:r>
              <a:rPr lang="ko-KR" altLang="en-US" dirty="0"/>
              <a:t>수인분당선 청명역 </a:t>
            </a:r>
            <a:r>
              <a:rPr lang="en-US" altLang="ko-KR" dirty="0"/>
              <a:t>6</a:t>
            </a:r>
            <a:r>
              <a:rPr lang="ko-KR" altLang="en-US" dirty="0"/>
              <a:t>번 출구</a:t>
            </a:r>
            <a:r>
              <a:rPr lang="en-US" altLang="ko-KR" dirty="0"/>
              <a:t>, </a:t>
            </a:r>
            <a:r>
              <a:rPr lang="ko-KR" altLang="en-US" dirty="0"/>
              <a:t>황곡초등학교</a:t>
            </a:r>
            <a:r>
              <a:rPr lang="en-US" altLang="ko-KR" dirty="0"/>
              <a:t>, </a:t>
            </a:r>
            <a:r>
              <a:rPr lang="ko-KR" altLang="en-US" dirty="0"/>
              <a:t>청명중학교</a:t>
            </a:r>
            <a:r>
              <a:rPr lang="en-US" altLang="ko-KR" dirty="0"/>
              <a:t>, </a:t>
            </a:r>
            <a:r>
              <a:rPr lang="ko-KR" altLang="en-US" dirty="0"/>
              <a:t>청명고등학교가 아파트 단지와 함께 한 눈에 들어오는게 저는 벌써부터 마음에 듭니다</a:t>
            </a:r>
            <a:r>
              <a:rPr lang="en-US" altLang="ko-KR" dirty="0"/>
              <a:t>. </a:t>
            </a:r>
            <a:r>
              <a:rPr lang="ko-KR" altLang="en-US" dirty="0"/>
              <a:t>경기도 사는 분들이 출퇴근을 위해서 가장 중요하게 생각하는 서울의 두 지역이 있습니다</a:t>
            </a:r>
            <a:r>
              <a:rPr lang="en-US" altLang="ko-KR" dirty="0"/>
              <a:t>. </a:t>
            </a:r>
            <a:r>
              <a:rPr lang="ko-KR" altLang="en-US" dirty="0"/>
              <a:t>하나는</a:t>
            </a:r>
            <a:r>
              <a:rPr lang="en-US" altLang="ko-KR" dirty="0"/>
              <a:t> </a:t>
            </a:r>
            <a:r>
              <a:rPr lang="ko-KR" altLang="en-US" dirty="0"/>
              <a:t>강남역</a:t>
            </a:r>
            <a:r>
              <a:rPr lang="en-US" altLang="ko-KR" dirty="0"/>
              <a:t>, </a:t>
            </a:r>
            <a:r>
              <a:rPr lang="ko-KR" altLang="en-US" dirty="0"/>
              <a:t>또 하나는 광화문에서 서울역까지 이어지는 서울 중심업무지구 </a:t>
            </a:r>
            <a:r>
              <a:rPr lang="en-US" altLang="ko-KR" dirty="0"/>
              <a:t>CBD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강남역과 시청역 두 곳 모두 한 번에 가는 버스가 있어 </a:t>
            </a:r>
            <a:r>
              <a:rPr lang="en-US" altLang="ko-KR" dirty="0"/>
              <a:t>1</a:t>
            </a:r>
            <a:r>
              <a:rPr lang="ko-KR" altLang="en-US" dirty="0"/>
              <a:t>시간이 채 걸리지 않습니다</a:t>
            </a:r>
            <a:r>
              <a:rPr lang="en-US" altLang="ko-KR" dirty="0"/>
              <a:t>. </a:t>
            </a:r>
            <a:r>
              <a:rPr lang="ko-KR" altLang="en-US" dirty="0"/>
              <a:t>잠실역과</a:t>
            </a:r>
            <a:r>
              <a:rPr lang="en-US" altLang="ko-KR" dirty="0"/>
              <a:t>, </a:t>
            </a:r>
            <a:r>
              <a:rPr lang="ko-KR" altLang="en-US" dirty="0"/>
              <a:t>사당역도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10</a:t>
            </a:r>
            <a:r>
              <a:rPr lang="ko-KR" altLang="en-US" dirty="0"/>
              <a:t>분내에 한 번에 가는 버스가 있습니다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84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 직무를 꿈꾸는 꿈나무</a:t>
            </a:r>
            <a:r>
              <a:rPr lang="en-US" altLang="ko-KR" dirty="0"/>
              <a:t>. </a:t>
            </a:r>
            <a:r>
              <a:rPr lang="ko-KR" altLang="en-US" dirty="0"/>
              <a:t>여기서 꿈나무는 저를 말합니다</a:t>
            </a:r>
            <a:r>
              <a:rPr lang="en-US" altLang="ko-KR" dirty="0"/>
              <a:t>. </a:t>
            </a:r>
            <a:r>
              <a:rPr lang="ko-KR" altLang="en-US" dirty="0"/>
              <a:t>데이터가 우리 실제 삶의 의사결정에서 충분히 활용될 수 있다는 가능성을 보았습니다</a:t>
            </a:r>
            <a:r>
              <a:rPr lang="en-US" altLang="ko-KR" dirty="0"/>
              <a:t>. </a:t>
            </a:r>
            <a:r>
              <a:rPr lang="ko-KR" altLang="en-US" dirty="0"/>
              <a:t>내가 나의 데이터 분석 결과를 믿고 따르면</a:t>
            </a:r>
            <a:r>
              <a:rPr lang="en-US" altLang="ko-KR" dirty="0"/>
              <a:t>, </a:t>
            </a:r>
            <a:r>
              <a:rPr lang="ko-KR" altLang="en-US" dirty="0"/>
              <a:t>내집 마련의 시기도 조금 땅길 수 있지 않을까 생각해봅니다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2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세가지 키워드를 뽑아봤습니다</a:t>
            </a:r>
            <a:r>
              <a:rPr lang="en-US" altLang="ko-KR" dirty="0"/>
              <a:t>. </a:t>
            </a:r>
            <a:r>
              <a:rPr lang="ko-KR" altLang="en-US" dirty="0"/>
              <a:t>분양권</a:t>
            </a:r>
            <a:r>
              <a:rPr lang="en-US" altLang="ko-KR" dirty="0"/>
              <a:t>,  </a:t>
            </a:r>
            <a:r>
              <a:rPr lang="ko-KR" altLang="en-US" dirty="0"/>
              <a:t>재건축 단지</a:t>
            </a:r>
            <a:r>
              <a:rPr lang="en-US" altLang="ko-KR" dirty="0"/>
              <a:t>, </a:t>
            </a:r>
            <a:r>
              <a:rPr lang="ko-KR" altLang="en-US" dirty="0"/>
              <a:t>갭투자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2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ko-KR" altLang="en-US" dirty="0"/>
              <a:t>차 군집의 </a:t>
            </a:r>
            <a:r>
              <a:rPr lang="en-US" altLang="ko-KR" dirty="0"/>
              <a:t>3</a:t>
            </a:r>
            <a:r>
              <a:rPr lang="ko-KR" altLang="en-US" dirty="0"/>
              <a:t>번 군집은 재밌는 군집</a:t>
            </a:r>
            <a:r>
              <a:rPr lang="en-US" altLang="ko-KR" dirty="0"/>
              <a:t>. </a:t>
            </a:r>
            <a:r>
              <a:rPr lang="ko-KR" altLang="en-US" dirty="0"/>
              <a:t>건축년도가 </a:t>
            </a:r>
            <a:r>
              <a:rPr lang="en-US" altLang="ko-KR" dirty="0"/>
              <a:t>2017</a:t>
            </a:r>
            <a:r>
              <a:rPr lang="ko-KR" altLang="en-US" dirty="0"/>
              <a:t>년 이후인 아파트들이 </a:t>
            </a:r>
            <a:r>
              <a:rPr lang="en-US" altLang="ko-KR" dirty="0"/>
              <a:t>80%</a:t>
            </a:r>
            <a:r>
              <a:rPr lang="ko-KR" altLang="en-US" dirty="0"/>
              <a:t>를 이루고 있었습니다</a:t>
            </a:r>
            <a:r>
              <a:rPr lang="en-US" altLang="ko-KR" dirty="0"/>
              <a:t>. 2017</a:t>
            </a:r>
            <a:r>
              <a:rPr lang="ko-KR" altLang="en-US" dirty="0"/>
              <a:t>년 이후인 아파트들의 </a:t>
            </a:r>
            <a:r>
              <a:rPr lang="en-US" altLang="ko-KR" dirty="0"/>
              <a:t>82%</a:t>
            </a:r>
            <a:r>
              <a:rPr lang="ko-KR" altLang="en-US" dirty="0"/>
              <a:t>가 군집 </a:t>
            </a:r>
            <a:r>
              <a:rPr lang="en-US" altLang="ko-KR" dirty="0"/>
              <a:t>3</a:t>
            </a:r>
            <a:r>
              <a:rPr lang="ko-KR" altLang="en-US" dirty="0"/>
              <a:t>에 해당한다는 것이 아니라</a:t>
            </a:r>
            <a:r>
              <a:rPr lang="en-US" altLang="ko-KR" dirty="0"/>
              <a:t>,</a:t>
            </a:r>
            <a:r>
              <a:rPr lang="ko-KR" altLang="en-US" dirty="0"/>
              <a:t> 군집 </a:t>
            </a:r>
            <a:r>
              <a:rPr lang="en-US" altLang="ko-KR" dirty="0"/>
              <a:t>3</a:t>
            </a:r>
            <a:r>
              <a:rPr lang="ko-KR" altLang="en-US" dirty="0"/>
              <a:t>의 </a:t>
            </a:r>
            <a:r>
              <a:rPr lang="en-US" altLang="ko-KR" dirty="0"/>
              <a:t>82%</a:t>
            </a:r>
            <a:r>
              <a:rPr lang="ko-KR" altLang="en-US" dirty="0"/>
              <a:t>가 건축년도 </a:t>
            </a:r>
            <a:r>
              <a:rPr lang="en-US" altLang="ko-KR" dirty="0"/>
              <a:t>2017</a:t>
            </a:r>
            <a:r>
              <a:rPr lang="ko-KR" altLang="en-US" dirty="0"/>
              <a:t>년 이후입니다</a:t>
            </a:r>
            <a:r>
              <a:rPr lang="en-US" altLang="ko-KR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50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매매상승률이 크게 상승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분양권은 로또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청약통장 꼭</a:t>
            </a:r>
            <a:r>
              <a:rPr lang="en-US" altLang="ko-KR" dirty="0"/>
              <a:t>!</a:t>
            </a:r>
          </a:p>
          <a:p>
            <a:endParaRPr lang="en-US" dirty="0"/>
          </a:p>
          <a:p>
            <a:r>
              <a:rPr lang="en-US" dirty="0"/>
              <a:t>2017</a:t>
            </a:r>
            <a:r>
              <a:rPr lang="ko-KR" altLang="en-US" dirty="0"/>
              <a:t>년 분양한 서울 아파트 분석 기간 중 상승률을 확인해보겠습니다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3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거래 금액이 </a:t>
            </a:r>
            <a:r>
              <a:rPr lang="en-US" altLang="ko-KR" dirty="0"/>
              <a:t>6</a:t>
            </a:r>
            <a:r>
              <a:rPr lang="ko-KR" altLang="en-US" dirty="0"/>
              <a:t>억 이하였던 목동센트럴 아이파크위브 </a:t>
            </a:r>
            <a:r>
              <a:rPr lang="en-US" altLang="ko-KR" dirty="0"/>
              <a:t>1</a:t>
            </a:r>
            <a:r>
              <a:rPr lang="ko-KR" altLang="en-US" dirty="0"/>
              <a:t>단지</a:t>
            </a:r>
            <a:r>
              <a:rPr lang="en-US" altLang="ko-KR" dirty="0"/>
              <a:t>, </a:t>
            </a:r>
            <a:r>
              <a:rPr lang="ko-KR" altLang="en-US" dirty="0"/>
              <a:t>고덕센트럴아이파크</a:t>
            </a:r>
            <a:r>
              <a:rPr lang="en-US" altLang="ko-KR" dirty="0"/>
              <a:t>, </a:t>
            </a:r>
            <a:r>
              <a:rPr lang="ko-KR" altLang="en-US" dirty="0"/>
              <a:t>녹번역</a:t>
            </a:r>
            <a:r>
              <a:rPr lang="en-US" altLang="ko-KR" dirty="0"/>
              <a:t>e</a:t>
            </a:r>
            <a:r>
              <a:rPr lang="ko-KR" altLang="en-US" dirty="0"/>
              <a:t>편한세상캐슬의 상승률이 더 높았다는 점이 흥미롭습니다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7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 아파트 매매가격 전체 상승률 </a:t>
            </a:r>
            <a:r>
              <a:rPr lang="en-US" altLang="ko-KR" dirty="0"/>
              <a:t>: 73% .. </a:t>
            </a:r>
            <a:r>
              <a:rPr lang="ko-KR" altLang="en-US" dirty="0"/>
              <a:t>건축년도 </a:t>
            </a:r>
            <a:r>
              <a:rPr lang="en-US" altLang="ko-KR" dirty="0"/>
              <a:t>1987</a:t>
            </a:r>
            <a:r>
              <a:rPr lang="ko-KR" altLang="en-US" dirty="0"/>
              <a:t>년 이전 즉</a:t>
            </a:r>
            <a:r>
              <a:rPr lang="en-US" altLang="ko-KR" dirty="0"/>
              <a:t>, 2017</a:t>
            </a:r>
            <a:r>
              <a:rPr lang="ko-KR" altLang="en-US" dirty="0"/>
              <a:t>년 기준 </a:t>
            </a:r>
            <a:r>
              <a:rPr lang="en-US" altLang="ko-KR" dirty="0"/>
              <a:t>30</a:t>
            </a:r>
            <a:r>
              <a:rPr lang="ko-KR" altLang="en-US" dirty="0"/>
              <a:t>살 이상 서울 아파트 매매가격 전체 상승률은 무려 </a:t>
            </a:r>
            <a:r>
              <a:rPr lang="en-US" altLang="ko-KR" dirty="0"/>
              <a:t>105%</a:t>
            </a:r>
          </a:p>
          <a:p>
            <a:r>
              <a:rPr lang="ko-KR" altLang="en-US" dirty="0"/>
              <a:t>내가 선택한 아파트</a:t>
            </a:r>
            <a:r>
              <a:rPr lang="en-US" altLang="ko-KR" dirty="0"/>
              <a:t>. </a:t>
            </a:r>
            <a:r>
              <a:rPr lang="ko-KR" altLang="en-US" dirty="0"/>
              <a:t>악으로 깡으로 버텨라</a:t>
            </a:r>
            <a:r>
              <a:rPr lang="en-US" altLang="ko-KR" dirty="0"/>
              <a:t>. </a:t>
            </a:r>
            <a:r>
              <a:rPr lang="ko-KR" altLang="en-US" dirty="0"/>
              <a:t>몸테크</a:t>
            </a:r>
            <a:r>
              <a:rPr lang="en-US" altLang="ko-KR" dirty="0"/>
              <a:t>!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8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지난달 </a:t>
            </a:r>
            <a:r>
              <a:rPr lang="en-US" altLang="ko-KR" dirty="0"/>
              <a:t>26</a:t>
            </a:r>
            <a:r>
              <a:rPr lang="ko-KR" altLang="en-US" dirty="0"/>
              <a:t>일 가계부채 관리 강화방안을 발표하며 차주단위 </a:t>
            </a:r>
            <a:r>
              <a:rPr lang="en-US" altLang="ko-KR" dirty="0"/>
              <a:t>DSR 2</a:t>
            </a:r>
            <a:r>
              <a:rPr lang="ko-KR" altLang="en-US" dirty="0"/>
              <a:t>단계를 내년 </a:t>
            </a:r>
            <a:r>
              <a:rPr lang="en-US" altLang="ko-KR" dirty="0"/>
              <a:t>1</a:t>
            </a:r>
            <a:r>
              <a:rPr lang="ko-KR" altLang="en-US" dirty="0"/>
              <a:t>월부터</a:t>
            </a:r>
            <a:r>
              <a:rPr lang="en-US" altLang="ko-KR" dirty="0"/>
              <a:t>, 3</a:t>
            </a:r>
            <a:r>
              <a:rPr lang="ko-KR" altLang="en-US" dirty="0"/>
              <a:t>단계를 내년 </a:t>
            </a:r>
            <a:r>
              <a:rPr lang="en-US" altLang="ko-KR" dirty="0"/>
              <a:t>7</a:t>
            </a:r>
            <a:r>
              <a:rPr lang="ko-KR" altLang="en-US" dirty="0"/>
              <a:t>월부터 시행한다고 하여 화제가 되고 있습니다</a:t>
            </a:r>
            <a:r>
              <a:rPr lang="en-US" altLang="ko-KR" dirty="0"/>
              <a:t>. </a:t>
            </a:r>
            <a:r>
              <a:rPr lang="ko-KR" altLang="en-US" dirty="0"/>
              <a:t>여기서 차주는 대출을 받은 사람을 의미입니다</a:t>
            </a:r>
            <a:r>
              <a:rPr lang="en-US" altLang="ko-KR" dirty="0"/>
              <a:t>. DSR</a:t>
            </a:r>
            <a:r>
              <a:rPr lang="ko-KR" altLang="en-US" dirty="0"/>
              <a:t>은 채무자의 금융부채 원리금 상환액이 소득에서 차지하는 비율을 말합니다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은행에 갚아야 하는 대출금 원금과 이자의 총액이 개인의 연소득에서 차지하는 비중이 얼마이냐를 의미하는겁니다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쉽게 생각하면 </a:t>
            </a:r>
            <a:r>
              <a:rPr lang="en-US" altLang="ko-KR" dirty="0"/>
              <a:t>DSR</a:t>
            </a:r>
            <a:r>
              <a:rPr lang="ko-KR" altLang="en-US" dirty="0"/>
              <a:t>이 낮을수록 대출금은 줄어듭니다</a:t>
            </a:r>
            <a:r>
              <a:rPr lang="en-US" altLang="ko-KR" dirty="0"/>
              <a:t>. DSR</a:t>
            </a:r>
            <a:r>
              <a:rPr lang="ko-KR" altLang="en-US" dirty="0"/>
              <a:t>이 </a:t>
            </a:r>
            <a:r>
              <a:rPr lang="en-US" altLang="ko-KR" dirty="0"/>
              <a:t>40%</a:t>
            </a:r>
            <a:r>
              <a:rPr lang="ko-KR" altLang="en-US" dirty="0"/>
              <a:t>라는 건 연소득이 </a:t>
            </a:r>
            <a:r>
              <a:rPr lang="en-US" altLang="ko-KR" dirty="0"/>
              <a:t>5,000</a:t>
            </a:r>
            <a:r>
              <a:rPr lang="ko-KR" altLang="en-US" dirty="0"/>
              <a:t>만원인 사람은 대출 원금과 이자가 </a:t>
            </a:r>
            <a:r>
              <a:rPr lang="en-US" altLang="ko-KR" dirty="0"/>
              <a:t>2,000</a:t>
            </a:r>
            <a:r>
              <a:rPr lang="ko-KR" altLang="en-US" dirty="0"/>
              <a:t>만원을 초과하지 못한다는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 집을 구매하려고 가격을 알아본 적이 있는 분들은 아시겠지만</a:t>
            </a:r>
            <a:r>
              <a:rPr lang="en-US" altLang="ko-KR" dirty="0"/>
              <a:t>,</a:t>
            </a:r>
            <a:r>
              <a:rPr lang="ko-KR" altLang="en-US" dirty="0"/>
              <a:t> 저번주 가격이 자꾸 생각날정도로 확인할때마다 올라있는 집값때문에 지금 아니면 집을 못살지도 모른다는 불안감이 팽배합니다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집을 사야하기는 하는데 대출이 막혀있으니</a:t>
            </a:r>
            <a:r>
              <a:rPr lang="en-US" altLang="ko-KR" dirty="0"/>
              <a:t>, </a:t>
            </a:r>
            <a:r>
              <a:rPr lang="ko-KR" altLang="en-US" dirty="0"/>
              <a:t>참으로 난감한 상황이 아닐 수 없습니다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20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대충 사고 대충 팔아도 이득은 봤을 것 같은 그래프입니다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보증금</a:t>
            </a:r>
            <a:r>
              <a:rPr lang="en-US" altLang="ko-KR" dirty="0"/>
              <a:t>. </a:t>
            </a:r>
            <a:r>
              <a:rPr lang="ko-KR" altLang="en-US" dirty="0"/>
              <a:t>전세가격의 경우 </a:t>
            </a:r>
            <a:r>
              <a:rPr lang="en-US" altLang="ko-KR" dirty="0"/>
              <a:t>4</a:t>
            </a:r>
            <a:r>
              <a:rPr lang="ko-KR" altLang="en-US" dirty="0"/>
              <a:t>년 반 동안 증가가 있었지만 거래금액</a:t>
            </a:r>
            <a:r>
              <a:rPr lang="en-US" altLang="ko-KR" dirty="0"/>
              <a:t>. </a:t>
            </a:r>
            <a:r>
              <a:rPr lang="ko-KR" altLang="en-US" dirty="0"/>
              <a:t>매매가격에 비하면 선녀입니다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6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퍼센트 포인트가 되지 않았던 서울과 경기 인천의 전세가율 차이가 </a:t>
            </a:r>
            <a:r>
              <a:rPr lang="en-US" altLang="ko-KR" dirty="0"/>
              <a:t>4</a:t>
            </a:r>
            <a:r>
              <a:rPr lang="ko-KR" altLang="en-US" dirty="0"/>
              <a:t>년 반 사이에 </a:t>
            </a:r>
            <a:r>
              <a:rPr lang="en-US" altLang="ko-KR" dirty="0"/>
              <a:t>9</a:t>
            </a:r>
            <a:r>
              <a:rPr lang="ko-KR" altLang="en-US" dirty="0"/>
              <a:t>퍼센트 포인트까지 벌어졌다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서울의 아파트 가격이 더 많이 상승한다는 뜻이지만</a:t>
            </a:r>
            <a:r>
              <a:rPr lang="en-US" altLang="ko-KR" dirty="0"/>
              <a:t>, </a:t>
            </a:r>
            <a:r>
              <a:rPr lang="ko-KR" altLang="en-US" dirty="0"/>
              <a:t>서울에는 </a:t>
            </a:r>
            <a:r>
              <a:rPr lang="en-US" altLang="ko-KR" dirty="0"/>
              <a:t>6</a:t>
            </a:r>
            <a:r>
              <a:rPr lang="ko-KR" altLang="en-US" dirty="0"/>
              <a:t>억 이하 매물의 씨가 말랐다는 점</a:t>
            </a:r>
            <a:r>
              <a:rPr lang="en-US" altLang="ko-KR" dirty="0"/>
              <a:t>, </a:t>
            </a:r>
            <a:r>
              <a:rPr lang="ko-KR" altLang="en-US" dirty="0"/>
              <a:t>매매가격이 비쌀수록 남은 </a:t>
            </a:r>
            <a:r>
              <a:rPr lang="en-US" altLang="ko-KR" dirty="0"/>
              <a:t>50%</a:t>
            </a:r>
            <a:r>
              <a:rPr lang="ko-KR" altLang="en-US" dirty="0"/>
              <a:t>의 부담이 크다는 점을 생각해보면 서울보다는 경기도가 부담이 적어 매력적입니다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F5F5C-5DD0-4567-9F96-A8C8D28DC3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6.png"/><Relationship Id="rId21" Type="http://schemas.openxmlformats.org/officeDocument/2006/relationships/image" Target="../media/image99.png"/><Relationship Id="rId7" Type="http://schemas.openxmlformats.org/officeDocument/2006/relationships/image" Target="../media/image114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4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6.png"/><Relationship Id="rId5" Type="http://schemas.openxmlformats.org/officeDocument/2006/relationships/image" Target="../media/image112.png"/><Relationship Id="rId15" Type="http://schemas.openxmlformats.org/officeDocument/2006/relationships/image" Target="../media/image120.png"/><Relationship Id="rId10" Type="http://schemas.openxmlformats.org/officeDocument/2006/relationships/image" Target="../media/image103.png"/><Relationship Id="rId19" Type="http://schemas.openxmlformats.org/officeDocument/2006/relationships/image" Target="../media/image124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7.png"/><Relationship Id="rId21" Type="http://schemas.openxmlformats.org/officeDocument/2006/relationships/image" Target="../media/image143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6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6.png"/><Relationship Id="rId24" Type="http://schemas.openxmlformats.org/officeDocument/2006/relationships/image" Target="../media/image146.png"/><Relationship Id="rId5" Type="http://schemas.openxmlformats.org/officeDocument/2006/relationships/image" Target="../media/image129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39.png"/><Relationship Id="rId19" Type="http://schemas.openxmlformats.org/officeDocument/2006/relationships/image" Target="../media/image141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49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39.png"/><Relationship Id="rId7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6.png"/><Relationship Id="rId9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6.png"/><Relationship Id="rId7" Type="http://schemas.openxmlformats.org/officeDocument/2006/relationships/image" Target="../media/image1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78.png"/><Relationship Id="rId3" Type="http://schemas.openxmlformats.org/officeDocument/2006/relationships/image" Target="../media/image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image" Target="../media/image4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4.png"/><Relationship Id="rId7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2.png"/><Relationship Id="rId3" Type="http://schemas.openxmlformats.org/officeDocument/2006/relationships/image" Target="../media/image6.png"/><Relationship Id="rId7" Type="http://schemas.openxmlformats.org/officeDocument/2006/relationships/image" Target="../media/image207.png"/><Relationship Id="rId12" Type="http://schemas.openxmlformats.org/officeDocument/2006/relationships/image" Target="../media/image19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6.png"/><Relationship Id="rId7" Type="http://schemas.openxmlformats.org/officeDocument/2006/relationships/image" Target="../media/image2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19.gif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1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23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6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247.png"/><Relationship Id="rId4" Type="http://schemas.openxmlformats.org/officeDocument/2006/relationships/image" Target="../media/image4.png"/><Relationship Id="rId9" Type="http://schemas.openxmlformats.org/officeDocument/2006/relationships/image" Target="../media/image2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6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48.png"/><Relationship Id="rId10" Type="http://schemas.openxmlformats.org/officeDocument/2006/relationships/image" Target="../media/image254.png"/><Relationship Id="rId4" Type="http://schemas.openxmlformats.org/officeDocument/2006/relationships/image" Target="../media/image4.png"/><Relationship Id="rId9" Type="http://schemas.openxmlformats.org/officeDocument/2006/relationships/image" Target="../media/image253.png"/><Relationship Id="rId14" Type="http://schemas.openxmlformats.org/officeDocument/2006/relationships/image" Target="../media/image2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4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6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5" Type="http://schemas.openxmlformats.org/officeDocument/2006/relationships/image" Target="../media/image270.png"/><Relationship Id="rId10" Type="http://schemas.openxmlformats.org/officeDocument/2006/relationships/image" Target="../media/image266.png"/><Relationship Id="rId4" Type="http://schemas.openxmlformats.org/officeDocument/2006/relationships/image" Target="../media/image4.png"/><Relationship Id="rId9" Type="http://schemas.openxmlformats.org/officeDocument/2006/relationships/image" Target="../media/image265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6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jpeg"/><Relationship Id="rId5" Type="http://schemas.openxmlformats.org/officeDocument/2006/relationships/image" Target="../media/image61.png"/><Relationship Id="rId10" Type="http://schemas.openxmlformats.org/officeDocument/2006/relationships/image" Target="../media/image275.png"/><Relationship Id="rId4" Type="http://schemas.openxmlformats.org/officeDocument/2006/relationships/image" Target="../media/image4.png"/><Relationship Id="rId9" Type="http://schemas.openxmlformats.org/officeDocument/2006/relationships/image" Target="../media/image2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6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4.png"/><Relationship Id="rId9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6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9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83.png"/><Relationship Id="rId7" Type="http://schemas.openxmlformats.org/officeDocument/2006/relationships/image" Target="../media/image248.png"/><Relationship Id="rId12" Type="http://schemas.openxmlformats.org/officeDocument/2006/relationships/image" Target="../media/image28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7.png"/><Relationship Id="rId5" Type="http://schemas.openxmlformats.org/officeDocument/2006/relationships/image" Target="../media/image4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6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42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305.png"/><Relationship Id="rId18" Type="http://schemas.openxmlformats.org/officeDocument/2006/relationships/image" Target="../media/image310.png"/><Relationship Id="rId26" Type="http://schemas.openxmlformats.org/officeDocument/2006/relationships/image" Target="../media/image318.png"/><Relationship Id="rId3" Type="http://schemas.openxmlformats.org/officeDocument/2006/relationships/image" Target="../media/image300.png"/><Relationship Id="rId21" Type="http://schemas.openxmlformats.org/officeDocument/2006/relationships/image" Target="../media/image313.png"/><Relationship Id="rId7" Type="http://schemas.openxmlformats.org/officeDocument/2006/relationships/image" Target="../media/image302.png"/><Relationship Id="rId12" Type="http://schemas.openxmlformats.org/officeDocument/2006/relationships/image" Target="../media/image299.png"/><Relationship Id="rId17" Type="http://schemas.openxmlformats.org/officeDocument/2006/relationships/image" Target="../media/image309.png"/><Relationship Id="rId25" Type="http://schemas.openxmlformats.org/officeDocument/2006/relationships/image" Target="../media/image3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8.png"/><Relationship Id="rId20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1.png"/><Relationship Id="rId24" Type="http://schemas.openxmlformats.org/officeDocument/2006/relationships/image" Target="../media/image316.png"/><Relationship Id="rId5" Type="http://schemas.openxmlformats.org/officeDocument/2006/relationships/image" Target="../media/image6.png"/><Relationship Id="rId15" Type="http://schemas.openxmlformats.org/officeDocument/2006/relationships/image" Target="../media/image307.png"/><Relationship Id="rId23" Type="http://schemas.openxmlformats.org/officeDocument/2006/relationships/image" Target="../media/image315.png"/><Relationship Id="rId10" Type="http://schemas.openxmlformats.org/officeDocument/2006/relationships/image" Target="../media/image304.png"/><Relationship Id="rId19" Type="http://schemas.openxmlformats.org/officeDocument/2006/relationships/image" Target="../media/image311.png"/><Relationship Id="rId4" Type="http://schemas.openxmlformats.org/officeDocument/2006/relationships/image" Target="../media/image301.png"/><Relationship Id="rId9" Type="http://schemas.openxmlformats.org/officeDocument/2006/relationships/image" Target="../media/image303.png"/><Relationship Id="rId14" Type="http://schemas.openxmlformats.org/officeDocument/2006/relationships/image" Target="../media/image306.png"/><Relationship Id="rId22" Type="http://schemas.openxmlformats.org/officeDocument/2006/relationships/image" Target="../media/image3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9.png"/><Relationship Id="rId4" Type="http://schemas.openxmlformats.org/officeDocument/2006/relationships/image" Target="../media/image2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2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1.png"/><Relationship Id="rId4" Type="http://schemas.openxmlformats.org/officeDocument/2006/relationships/image" Target="../media/image2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2.png"/><Relationship Id="rId5" Type="http://schemas.openxmlformats.org/officeDocument/2006/relationships/image" Target="../media/image293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6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334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3" Type="http://schemas.openxmlformats.org/officeDocument/2006/relationships/image" Target="../media/image335.png"/><Relationship Id="rId21" Type="http://schemas.openxmlformats.org/officeDocument/2006/relationships/image" Target="../media/image350.png"/><Relationship Id="rId7" Type="http://schemas.openxmlformats.org/officeDocument/2006/relationships/image" Target="../media/image339.png"/><Relationship Id="rId12" Type="http://schemas.openxmlformats.org/officeDocument/2006/relationships/image" Target="../media/image333.png"/><Relationship Id="rId17" Type="http://schemas.openxmlformats.org/officeDocument/2006/relationships/image" Target="../media/image34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4.png"/><Relationship Id="rId24" Type="http://schemas.openxmlformats.org/officeDocument/2006/relationships/image" Target="../media/image353.png"/><Relationship Id="rId5" Type="http://schemas.openxmlformats.org/officeDocument/2006/relationships/image" Target="../media/image337.png"/><Relationship Id="rId15" Type="http://schemas.openxmlformats.org/officeDocument/2006/relationships/image" Target="../media/image344.png"/><Relationship Id="rId23" Type="http://schemas.openxmlformats.org/officeDocument/2006/relationships/image" Target="../media/image352.png"/><Relationship Id="rId10" Type="http://schemas.openxmlformats.org/officeDocument/2006/relationships/image" Target="../media/image6.png"/><Relationship Id="rId19" Type="http://schemas.openxmlformats.org/officeDocument/2006/relationships/image" Target="../media/image348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3.png"/><Relationship Id="rId22" Type="http://schemas.openxmlformats.org/officeDocument/2006/relationships/image" Target="../media/image3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10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13" Type="http://schemas.openxmlformats.org/officeDocument/2006/relationships/image" Target="../media/image374.png"/><Relationship Id="rId18" Type="http://schemas.openxmlformats.org/officeDocument/2006/relationships/image" Target="../media/image379.png"/><Relationship Id="rId3" Type="http://schemas.openxmlformats.org/officeDocument/2006/relationships/image" Target="../media/image4.png"/><Relationship Id="rId21" Type="http://schemas.openxmlformats.org/officeDocument/2006/relationships/image" Target="../media/image382.png"/><Relationship Id="rId7" Type="http://schemas.openxmlformats.org/officeDocument/2006/relationships/image" Target="../media/image368.png"/><Relationship Id="rId12" Type="http://schemas.openxmlformats.org/officeDocument/2006/relationships/image" Target="../media/image373.png"/><Relationship Id="rId17" Type="http://schemas.openxmlformats.org/officeDocument/2006/relationships/image" Target="../media/image37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7.png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11" Type="http://schemas.openxmlformats.org/officeDocument/2006/relationships/image" Target="../media/image372.png"/><Relationship Id="rId5" Type="http://schemas.openxmlformats.org/officeDocument/2006/relationships/image" Target="../media/image366.png"/><Relationship Id="rId15" Type="http://schemas.openxmlformats.org/officeDocument/2006/relationships/image" Target="../media/image376.png"/><Relationship Id="rId10" Type="http://schemas.openxmlformats.org/officeDocument/2006/relationships/image" Target="../media/image371.png"/><Relationship Id="rId19" Type="http://schemas.openxmlformats.org/officeDocument/2006/relationships/image" Target="../media/image380.png"/><Relationship Id="rId4" Type="http://schemas.openxmlformats.org/officeDocument/2006/relationships/image" Target="../media/image365.png"/><Relationship Id="rId9" Type="http://schemas.openxmlformats.org/officeDocument/2006/relationships/image" Target="../media/image370.png"/><Relationship Id="rId14" Type="http://schemas.openxmlformats.org/officeDocument/2006/relationships/image" Target="../media/image375.png"/><Relationship Id="rId22" Type="http://schemas.openxmlformats.org/officeDocument/2006/relationships/image" Target="../media/image38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4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638" y="888696"/>
            <a:ext cx="8277072" cy="41119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0109" y="8353031"/>
            <a:ext cx="6186698" cy="656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83157" y="8860360"/>
            <a:ext cx="4033468" cy="6560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88097" y="6772618"/>
            <a:ext cx="1367996" cy="1367996"/>
            <a:chOff x="15688097" y="6772618"/>
            <a:chExt cx="1367996" cy="13679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88097" y="6772618"/>
              <a:ext cx="1367996" cy="13679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0892" y="4599616"/>
            <a:ext cx="3136520" cy="736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1558" y="3414199"/>
            <a:ext cx="9626811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68504" y="3403266"/>
            <a:ext cx="10646813" cy="2072940"/>
            <a:chOff x="3868504" y="3403266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8504" y="3403266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7297" y="6382028"/>
            <a:ext cx="4800335" cy="24370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46021"/>
            <a:ext cx="4751119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734" y="2523629"/>
            <a:ext cx="3373630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677244" y="298041"/>
            <a:ext cx="19424477" cy="117086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77023" y="2719421"/>
            <a:ext cx="2200576" cy="6349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80858" y="4933820"/>
            <a:ext cx="4056660" cy="22196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29894" y="3367928"/>
            <a:ext cx="4816641" cy="12952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29894" y="7312896"/>
            <a:ext cx="3358354" cy="16532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6012" y="3339482"/>
            <a:ext cx="523170" cy="434236"/>
            <a:chOff x="12046012" y="3339482"/>
            <a:chExt cx="523170" cy="4342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46012" y="3339482"/>
              <a:ext cx="523170" cy="434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39547" y="7356704"/>
            <a:ext cx="534155" cy="443354"/>
            <a:chOff x="12139547" y="7356704"/>
            <a:chExt cx="534155" cy="443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39547" y="7356704"/>
              <a:ext cx="534155" cy="443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5746" y="919898"/>
            <a:ext cx="6187274" cy="15237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7096" y="3213265"/>
            <a:ext cx="10442571" cy="1414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8687" y="2633660"/>
            <a:ext cx="1201508" cy="1146386"/>
            <a:chOff x="2848687" y="2633660"/>
            <a:chExt cx="1201508" cy="11463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8687" y="2633660"/>
              <a:ext cx="1201508" cy="1146386"/>
              <a:chOff x="2848687" y="2633660"/>
              <a:chExt cx="1201508" cy="11463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8687" y="2633660"/>
                <a:ext cx="1201508" cy="114638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9703" y="3065697"/>
              <a:ext cx="913901" cy="7618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3737" y="2820797"/>
              <a:ext cx="845304" cy="4317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2353" y="4876990"/>
            <a:ext cx="2832103" cy="6349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41200" y="7665741"/>
            <a:ext cx="1862765" cy="6349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6847" y="4903528"/>
            <a:ext cx="1201508" cy="1146386"/>
            <a:chOff x="2946847" y="4903528"/>
            <a:chExt cx="1201508" cy="11463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6847" y="4903528"/>
              <a:ext cx="1201508" cy="11463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87865" y="5335567"/>
            <a:ext cx="949649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897" y="5090666"/>
            <a:ext cx="845304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48687" y="7576664"/>
            <a:ext cx="1201508" cy="1146386"/>
            <a:chOff x="2848687" y="7576664"/>
            <a:chExt cx="1201508" cy="11463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8687" y="7576664"/>
              <a:ext cx="1201508" cy="11463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89705" y="8008702"/>
            <a:ext cx="950000" cy="7618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3737" y="7763802"/>
            <a:ext cx="845304" cy="4317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3737" y="9320802"/>
            <a:ext cx="845304" cy="4317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46914" y="5644336"/>
            <a:ext cx="8543786" cy="13967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72353" y="2599811"/>
            <a:ext cx="2196290" cy="6349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8068" y="8279806"/>
            <a:ext cx="8090424" cy="1712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3844E-31A9-4DFB-A35A-9CC697D72658}"/>
              </a:ext>
            </a:extLst>
          </p:cNvPr>
          <p:cNvSpPr txBox="1"/>
          <p:nvPr/>
        </p:nvSpPr>
        <p:spPr>
          <a:xfrm>
            <a:off x="6644163" y="3634403"/>
            <a:ext cx="2499157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rgbClr val="55908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오류 처리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665" y="-480799"/>
            <a:ext cx="7423909" cy="757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0053" y="5002446"/>
            <a:ext cx="1138804" cy="909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360" y="4710109"/>
            <a:ext cx="1009020" cy="515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39138" y="3116570"/>
            <a:ext cx="8574372" cy="13967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8687" y="2633660"/>
            <a:ext cx="1201508" cy="1146386"/>
            <a:chOff x="2848687" y="2633660"/>
            <a:chExt cx="1201508" cy="11463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8687" y="2633660"/>
              <a:ext cx="1201508" cy="1146386"/>
              <a:chOff x="2848687" y="2633660"/>
              <a:chExt cx="1201508" cy="11463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48687" y="2633660"/>
                <a:ext cx="1201508" cy="11463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9706" y="3065692"/>
              <a:ext cx="954030" cy="7618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3737" y="2820797"/>
              <a:ext cx="845304" cy="4317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33424" y="4658741"/>
            <a:ext cx="4132049" cy="634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33424" y="6563024"/>
            <a:ext cx="4858980" cy="634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06045" y="8163165"/>
            <a:ext cx="1330045" cy="6349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90954" y="8620534"/>
            <a:ext cx="8682325" cy="9777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48687" y="4725642"/>
            <a:ext cx="1201508" cy="1146386"/>
            <a:chOff x="2848687" y="4725642"/>
            <a:chExt cx="1201508" cy="11463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8687" y="4725642"/>
              <a:ext cx="1201508" cy="11463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9709" y="5157681"/>
            <a:ext cx="949999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3737" y="4912780"/>
            <a:ext cx="845304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69851" y="6672391"/>
            <a:ext cx="1201508" cy="1146386"/>
            <a:chOff x="2869851" y="6672391"/>
            <a:chExt cx="1201508" cy="11463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9851" y="6672391"/>
              <a:ext cx="1201508" cy="11463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10874" y="7104426"/>
            <a:ext cx="949298" cy="7618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94901" y="6859529"/>
            <a:ext cx="845304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48687" y="8208228"/>
            <a:ext cx="1201508" cy="1146386"/>
            <a:chOff x="2848687" y="8208228"/>
            <a:chExt cx="1201508" cy="11463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8687" y="8208228"/>
              <a:ext cx="1201508" cy="114638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89710" y="8640271"/>
            <a:ext cx="942464" cy="7618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73737" y="8395365"/>
            <a:ext cx="845304" cy="4317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28553" y="5235361"/>
            <a:ext cx="7728025" cy="97775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1992" y="2589496"/>
            <a:ext cx="1862761" cy="6349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96810" y="7182517"/>
            <a:ext cx="7724700" cy="5587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5746" y="919898"/>
            <a:ext cx="6187274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23965" y="7664370"/>
            <a:ext cx="5851694" cy="1318112"/>
            <a:chOff x="11923965" y="7664370"/>
            <a:chExt cx="5851694" cy="1318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3965" y="7664370"/>
              <a:ext cx="5851694" cy="1318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37677" y="2524440"/>
            <a:ext cx="5937982" cy="1359514"/>
            <a:chOff x="11837677" y="2524440"/>
            <a:chExt cx="5937982" cy="1359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7677" y="2524440"/>
              <a:ext cx="5937982" cy="1359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23965" y="4202352"/>
            <a:ext cx="5851694" cy="1329290"/>
            <a:chOff x="11923965" y="4202352"/>
            <a:chExt cx="5851694" cy="13292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3965" y="4202352"/>
              <a:ext cx="5851694" cy="13292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23965" y="6017708"/>
            <a:ext cx="5906771" cy="1329290"/>
            <a:chOff x="11923965" y="6017708"/>
            <a:chExt cx="5906771" cy="13292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3965" y="6017708"/>
              <a:ext cx="5906771" cy="13292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5019" y="2605976"/>
            <a:ext cx="4210199" cy="13409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53871" y="4253663"/>
            <a:ext cx="4578393" cy="1340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53871" y="6259931"/>
            <a:ext cx="4837357" cy="9498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1543" y="7900570"/>
            <a:ext cx="5569833" cy="9498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2740" y="1933978"/>
            <a:ext cx="4495507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881" y="3042163"/>
            <a:ext cx="4513818" cy="1329290"/>
            <a:chOff x="1319881" y="3042163"/>
            <a:chExt cx="4513818" cy="13292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881" y="3042163"/>
              <a:ext cx="4513818" cy="13292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2630" y="3160679"/>
            <a:ext cx="4311918" cy="9929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19881" y="4689852"/>
            <a:ext cx="4513818" cy="1329290"/>
            <a:chOff x="1319881" y="4689852"/>
            <a:chExt cx="4513818" cy="13292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881" y="4689852"/>
              <a:ext cx="4513818" cy="132929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388" y="4897991"/>
            <a:ext cx="2157711" cy="99299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7644" y="6505208"/>
            <a:ext cx="4419654" cy="1815501"/>
            <a:chOff x="1297644" y="6505208"/>
            <a:chExt cx="4419654" cy="1815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7644" y="6505208"/>
              <a:ext cx="4419654" cy="18155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153" y="6713344"/>
            <a:ext cx="3941254" cy="17218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465842" y="3042163"/>
            <a:ext cx="4829617" cy="1329290"/>
            <a:chOff x="6465842" y="3042163"/>
            <a:chExt cx="4829617" cy="13292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65842" y="3042163"/>
              <a:ext cx="4829617" cy="132929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96571" y="3257497"/>
            <a:ext cx="3458727" cy="9498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538250" y="4689852"/>
            <a:ext cx="4757210" cy="1329290"/>
            <a:chOff x="6538250" y="4689852"/>
            <a:chExt cx="4757210" cy="13292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38250" y="4689852"/>
              <a:ext cx="4757210" cy="13292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91161" y="6547536"/>
            <a:ext cx="4704298" cy="1749585"/>
            <a:chOff x="6591161" y="6547536"/>
            <a:chExt cx="4704298" cy="174958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91161" y="6547536"/>
              <a:ext cx="4704298" cy="174958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28317" y="4905186"/>
            <a:ext cx="2861740" cy="94981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96571" y="6813396"/>
            <a:ext cx="2738264" cy="13409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4593" y="789700"/>
            <a:ext cx="7775806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789700"/>
            <a:ext cx="7775806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9359" y="2040476"/>
            <a:ext cx="6997896" cy="6349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69352" y="2687125"/>
            <a:ext cx="14795808" cy="6658114"/>
            <a:chOff x="1369352" y="2687125"/>
            <a:chExt cx="14795808" cy="6658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352" y="2687125"/>
              <a:ext cx="14795808" cy="6658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4414" y="1663794"/>
            <a:ext cx="8521878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62308" y="1611552"/>
            <a:ext cx="10646813" cy="2072940"/>
            <a:chOff x="3762308" y="1611552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2308" y="1611552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3468" y="4029425"/>
            <a:ext cx="6121638" cy="55264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2338" y="4380952"/>
            <a:ext cx="8523998" cy="4130136"/>
            <a:chOff x="1302338" y="4380952"/>
            <a:chExt cx="8523998" cy="4130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2338" y="4380952"/>
              <a:ext cx="8523998" cy="41301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593" y="916679"/>
            <a:ext cx="7691998" cy="1523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1077" y="2784775"/>
            <a:ext cx="13873951" cy="15237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8589" y="6459194"/>
            <a:ext cx="6737844" cy="1285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26337" y="4380952"/>
            <a:ext cx="5378776" cy="3859272"/>
            <a:chOff x="9826337" y="4380952"/>
            <a:chExt cx="5378776" cy="3859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6337" y="4380952"/>
              <a:ext cx="5378776" cy="38592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5063" y="5322238"/>
            <a:ext cx="4985690" cy="12952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99"/>
            <a:ext cx="14935627" cy="15237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671" y="2916550"/>
            <a:ext cx="11167447" cy="634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4786" y="5276879"/>
            <a:ext cx="8167581" cy="1481807"/>
            <a:chOff x="3304786" y="5276879"/>
            <a:chExt cx="8167581" cy="1481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4786" y="5276879"/>
              <a:ext cx="8167581" cy="14818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3486" y="7464197"/>
            <a:ext cx="11260988" cy="10793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9431" y="3596849"/>
            <a:ext cx="10082288" cy="10793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89"/>
            <a:ext cx="5698905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1000" y="2219044"/>
            <a:ext cx="10559770" cy="7405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90146"/>
            <a:ext cx="7120727" cy="1904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619" y="4383821"/>
            <a:ext cx="4757143" cy="857143"/>
            <a:chOff x="1081619" y="4383821"/>
            <a:chExt cx="4757143" cy="8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619" y="438382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619" y="5420484"/>
            <a:ext cx="4757143" cy="857143"/>
            <a:chOff x="1081619" y="5420484"/>
            <a:chExt cx="4757143" cy="8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619" y="5420484"/>
              <a:ext cx="4757143" cy="85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191" y="4629420"/>
            <a:ext cx="2989909" cy="507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2191" y="5640172"/>
            <a:ext cx="3548486" cy="5079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7431" y="2347089"/>
            <a:ext cx="757129" cy="757129"/>
            <a:chOff x="1047431" y="2347089"/>
            <a:chExt cx="757129" cy="7571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600000">
              <a:off x="1047431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735" y="3246500"/>
            <a:ext cx="854999" cy="7364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6971" y="3921266"/>
            <a:ext cx="4884127" cy="312813"/>
            <a:chOff x="1056971" y="3921266"/>
            <a:chExt cx="4884127" cy="3128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6971" y="3921266"/>
              <a:ext cx="4884127" cy="3128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3658" y="2478040"/>
            <a:ext cx="704973" cy="6603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68382" y="3178767"/>
            <a:ext cx="1870759" cy="736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0305" y="3921266"/>
            <a:ext cx="4884127" cy="312813"/>
            <a:chOff x="6640305" y="3921266"/>
            <a:chExt cx="4884127" cy="3128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0305" y="3921266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23638" y="3921266"/>
            <a:ext cx="4884127" cy="312813"/>
            <a:chOff x="12223638" y="3921266"/>
            <a:chExt cx="4884127" cy="3128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3638" y="3921266"/>
              <a:ext cx="4884127" cy="312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0305" y="2347089"/>
            <a:ext cx="757129" cy="757129"/>
            <a:chOff x="6640305" y="2347089"/>
            <a:chExt cx="757129" cy="7571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500000">
              <a:off x="6640305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06677" y="2478041"/>
            <a:ext cx="664300" cy="66030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223638" y="2347089"/>
            <a:ext cx="757129" cy="757129"/>
            <a:chOff x="12223638" y="2347089"/>
            <a:chExt cx="757129" cy="7571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600000">
              <a:off x="12223638" y="2347089"/>
              <a:ext cx="757129" cy="7571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19830" y="2478041"/>
            <a:ext cx="735369" cy="66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810" y="7818323"/>
            <a:ext cx="2116128" cy="7139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1347" y="8516988"/>
            <a:ext cx="7457406" cy="303219"/>
            <a:chOff x="1261347" y="8516988"/>
            <a:chExt cx="7457406" cy="3032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1347" y="8516988"/>
              <a:ext cx="7457406" cy="3032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1347" y="6991094"/>
            <a:ext cx="733907" cy="733907"/>
            <a:chOff x="1261347" y="6991094"/>
            <a:chExt cx="733907" cy="73390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4500000">
              <a:off x="1261347" y="6991094"/>
              <a:ext cx="733907" cy="73390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682" y="7118030"/>
            <a:ext cx="647049" cy="64004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602772" y="6908623"/>
            <a:ext cx="3419190" cy="1562751"/>
            <a:chOff x="9602772" y="6908623"/>
            <a:chExt cx="3419190" cy="156275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86121" y="7900594"/>
              <a:ext cx="2886519" cy="7364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741336" y="7047187"/>
              <a:ext cx="757129" cy="757129"/>
              <a:chOff x="9741336" y="7047187"/>
              <a:chExt cx="757129" cy="7571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600000">
                <a:off x="9741336" y="7047187"/>
                <a:ext cx="757129" cy="75712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37525" y="7178140"/>
              <a:ext cx="734756" cy="6603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55224" y="4383821"/>
            <a:ext cx="4757143" cy="857143"/>
            <a:chOff x="6555224" y="4383821"/>
            <a:chExt cx="4757143" cy="85714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5224" y="438382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55224" y="5420484"/>
            <a:ext cx="4757143" cy="857143"/>
            <a:chOff x="6555224" y="5420484"/>
            <a:chExt cx="4757143" cy="8571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5224" y="5420484"/>
              <a:ext cx="4757143" cy="85714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75801" y="4565934"/>
            <a:ext cx="2850325" cy="5079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75801" y="5640173"/>
            <a:ext cx="3339463" cy="50792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23638" y="4294061"/>
            <a:ext cx="4757143" cy="857143"/>
            <a:chOff x="12223638" y="4294061"/>
            <a:chExt cx="4757143" cy="8571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23638" y="4294061"/>
              <a:ext cx="4757143" cy="8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23638" y="5330724"/>
            <a:ext cx="4757143" cy="857143"/>
            <a:chOff x="12223638" y="5330724"/>
            <a:chExt cx="4757143" cy="85714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3638" y="5330724"/>
              <a:ext cx="4757143" cy="857143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44191" y="4530848"/>
            <a:ext cx="3544944" cy="5079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44191" y="5540248"/>
            <a:ext cx="2740263" cy="50792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499992" y="3252862"/>
            <a:ext cx="2183089" cy="7364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714245" y="8477239"/>
            <a:ext cx="7266536" cy="303219"/>
            <a:chOff x="9714245" y="8477239"/>
            <a:chExt cx="7266536" cy="30321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714245" y="8477239"/>
              <a:ext cx="7266536" cy="303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916689"/>
            <a:ext cx="5607479" cy="15237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9736" y="2705643"/>
            <a:ext cx="16935767" cy="5535879"/>
            <a:chOff x="979736" y="2705643"/>
            <a:chExt cx="16935767" cy="5535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736" y="2705643"/>
              <a:ext cx="16935767" cy="5535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93978" y="2062884"/>
            <a:ext cx="1227062" cy="5517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4507" y="2062884"/>
            <a:ext cx="1227062" cy="5517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6552" y="2091304"/>
            <a:ext cx="1227062" cy="55173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5929" y="5512884"/>
            <a:ext cx="961677" cy="5517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0843" y="5512884"/>
            <a:ext cx="1492447" cy="5517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9973" y="5500788"/>
            <a:ext cx="1492447" cy="551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1178" y="2739210"/>
            <a:ext cx="4468323" cy="2623957"/>
            <a:chOff x="911178" y="2739210"/>
            <a:chExt cx="4468323" cy="2623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178" y="2739210"/>
              <a:ext cx="4468323" cy="2623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51987" y="2663856"/>
            <a:ext cx="4997640" cy="2636478"/>
            <a:chOff x="5751987" y="2663856"/>
            <a:chExt cx="4997640" cy="26364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51987" y="2663856"/>
              <a:ext cx="4997640" cy="26364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0260" y="2644489"/>
            <a:ext cx="4792063" cy="2764884"/>
            <a:chOff x="11120260" y="2644489"/>
            <a:chExt cx="4792063" cy="27648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0260" y="2644489"/>
              <a:ext cx="4792063" cy="2764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178" y="6461057"/>
            <a:ext cx="4840809" cy="2937766"/>
            <a:chOff x="911178" y="6461057"/>
            <a:chExt cx="4840809" cy="29377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178" y="6461057"/>
              <a:ext cx="4840809" cy="29377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5658" y="6437339"/>
            <a:ext cx="5102984" cy="3055412"/>
            <a:chOff x="5755658" y="6437339"/>
            <a:chExt cx="5102984" cy="30554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5658" y="6437339"/>
              <a:ext cx="5102984" cy="30554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7567" y="6552157"/>
            <a:ext cx="4724757" cy="2846666"/>
            <a:chOff x="11187567" y="6552157"/>
            <a:chExt cx="4724757" cy="28466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87567" y="6552157"/>
              <a:ext cx="4724757" cy="28466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0784" y="916689"/>
            <a:ext cx="4963685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5738" y="2309151"/>
            <a:ext cx="1294494" cy="5475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9638" y="2285342"/>
            <a:ext cx="1744610" cy="547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7271" y="5779125"/>
            <a:ext cx="1217832" cy="547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80629" y="5641768"/>
            <a:ext cx="1133504" cy="547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11115" y="5587470"/>
            <a:ext cx="691054" cy="5475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9294" y="2500806"/>
            <a:ext cx="1217832" cy="5475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07582" y="2439484"/>
            <a:ext cx="1481221" cy="547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4359" y="3065358"/>
            <a:ext cx="3764705" cy="2265882"/>
            <a:chOff x="5044359" y="3065358"/>
            <a:chExt cx="3764705" cy="22658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4359" y="3065358"/>
              <a:ext cx="3764705" cy="2265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5160" y="3065358"/>
            <a:ext cx="3755595" cy="2260399"/>
            <a:chOff x="9285160" y="3065358"/>
            <a:chExt cx="3755595" cy="22603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5160" y="3065358"/>
              <a:ext cx="3755595" cy="22603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3481" y="3065358"/>
            <a:ext cx="3610768" cy="2205597"/>
            <a:chOff x="13703481" y="3065358"/>
            <a:chExt cx="3610768" cy="2205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3481" y="3065358"/>
              <a:ext cx="3610768" cy="2205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2038" y="6297272"/>
            <a:ext cx="3725178" cy="2824186"/>
            <a:chOff x="3002038" y="6297272"/>
            <a:chExt cx="3725178" cy="28241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02038" y="6297272"/>
              <a:ext cx="3725178" cy="28241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33847" y="6203505"/>
            <a:ext cx="3657761" cy="2773074"/>
            <a:chOff x="7433847" y="6203505"/>
            <a:chExt cx="3657761" cy="27730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33847" y="6203505"/>
              <a:ext cx="3657761" cy="2773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477" y="3076648"/>
            <a:ext cx="3801208" cy="2254592"/>
            <a:chOff x="1029477" y="3076648"/>
            <a:chExt cx="3801208" cy="22545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9477" y="3076648"/>
              <a:ext cx="3801208" cy="2254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55105" y="6203505"/>
            <a:ext cx="3625931" cy="2748944"/>
            <a:chOff x="11655105" y="6203505"/>
            <a:chExt cx="3625931" cy="27489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55105" y="6203505"/>
              <a:ext cx="3625931" cy="274894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0784" y="916689"/>
            <a:ext cx="4963685" cy="15237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573" y="1775354"/>
            <a:ext cx="3691914" cy="1142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239" y="3639043"/>
            <a:ext cx="5397824" cy="5296615"/>
            <a:chOff x="665239" y="3639043"/>
            <a:chExt cx="5397824" cy="52966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239" y="3639043"/>
              <a:ext cx="5397824" cy="5296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1802" y="3639043"/>
            <a:ext cx="5383349" cy="5282412"/>
            <a:chOff x="6511802" y="3639043"/>
            <a:chExt cx="5383349" cy="52824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1802" y="3639043"/>
              <a:ext cx="5383349" cy="52824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01642" y="3461175"/>
            <a:ext cx="5684072" cy="5577496"/>
            <a:chOff x="12601642" y="3461175"/>
            <a:chExt cx="5684072" cy="55774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01642" y="3461175"/>
              <a:ext cx="5684072" cy="5577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573" y="1775354"/>
            <a:ext cx="3691914" cy="1142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00000" y="2908684"/>
            <a:ext cx="6171429" cy="6055714"/>
            <a:chOff x="2400000" y="2908684"/>
            <a:chExt cx="6171429" cy="605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0000" y="2908684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0405" y="2927732"/>
            <a:ext cx="6171429" cy="6055714"/>
            <a:chOff x="9460405" y="2927732"/>
            <a:chExt cx="6171429" cy="605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0405" y="2927732"/>
              <a:ext cx="6171429" cy="605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573" y="1765831"/>
            <a:ext cx="3691914" cy="1152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43905" y="3162619"/>
            <a:ext cx="6171429" cy="6055714"/>
            <a:chOff x="2343905" y="3162619"/>
            <a:chExt cx="6171429" cy="605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3905" y="3162619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61905" y="3143571"/>
            <a:ext cx="6171429" cy="6055714"/>
            <a:chOff x="9561905" y="3143571"/>
            <a:chExt cx="6171429" cy="605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1905" y="3143571"/>
              <a:ext cx="6171429" cy="605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029" y="2112384"/>
            <a:ext cx="15785963" cy="7730673"/>
            <a:chOff x="1586029" y="2112384"/>
            <a:chExt cx="15785963" cy="7730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029" y="2112384"/>
              <a:ext cx="15785963" cy="77306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7185" y="3105079"/>
            <a:ext cx="1263860" cy="5713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34437" y="8083773"/>
            <a:ext cx="2914300" cy="10793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43365" y="3985451"/>
            <a:ext cx="4161230" cy="5343529"/>
            <a:chOff x="7443365" y="3985451"/>
            <a:chExt cx="4161230" cy="53435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3365" y="3985451"/>
              <a:ext cx="4161230" cy="534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6420" y="3985451"/>
            <a:ext cx="4489488" cy="5343529"/>
            <a:chOff x="2156420" y="3985451"/>
            <a:chExt cx="4489488" cy="5343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420" y="3985451"/>
              <a:ext cx="4489488" cy="53435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1281" y="3985451"/>
            <a:ext cx="4121153" cy="5343529"/>
            <a:chOff x="12191281" y="3985451"/>
            <a:chExt cx="4121153" cy="53435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1281" y="3985451"/>
              <a:ext cx="4121153" cy="53435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77339" y="3060178"/>
            <a:ext cx="629468" cy="522465"/>
            <a:chOff x="2877339" y="3060178"/>
            <a:chExt cx="629468" cy="5224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7339" y="3060178"/>
              <a:ext cx="629468" cy="52246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92250" y="3143971"/>
            <a:ext cx="1262718" cy="5713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12403" y="3099068"/>
            <a:ext cx="629468" cy="522465"/>
            <a:chOff x="8412403" y="3099068"/>
            <a:chExt cx="629468" cy="5224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2403" y="3099068"/>
              <a:ext cx="629468" cy="52246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67980" y="3143971"/>
            <a:ext cx="1251577" cy="5713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88166" y="3099068"/>
            <a:ext cx="629468" cy="522465"/>
            <a:chOff x="13288166" y="3099068"/>
            <a:chExt cx="629468" cy="5224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8166" y="3099068"/>
              <a:ext cx="629468" cy="5224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0573" y="1775354"/>
            <a:ext cx="5022169" cy="11428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9309" y="1433319"/>
            <a:ext cx="4319109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0102" y="4870895"/>
            <a:ext cx="5486547" cy="31447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96590" y="3086526"/>
            <a:ext cx="455148" cy="377777"/>
            <a:chOff x="12296590" y="3086526"/>
            <a:chExt cx="455148" cy="3777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3086526"/>
              <a:ext cx="455148" cy="377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6590" y="4905887"/>
            <a:ext cx="455148" cy="377777"/>
            <a:chOff x="12296590" y="4905887"/>
            <a:chExt cx="455148" cy="3777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4905887"/>
              <a:ext cx="455148" cy="377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6590" y="6986840"/>
            <a:ext cx="455148" cy="377777"/>
            <a:chOff x="12296590" y="6986840"/>
            <a:chExt cx="455148" cy="3777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96590" y="6986840"/>
              <a:ext cx="455148" cy="3777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09834" y="3044620"/>
            <a:ext cx="4563109" cy="5587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1242" y="3557896"/>
            <a:ext cx="3656971" cy="86347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6498" y="700706"/>
            <a:ext cx="5356818" cy="15332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0573" y="1775354"/>
            <a:ext cx="4957028" cy="1142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E4409E-59AD-40B4-BA49-4AE0D16217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6" y="3017820"/>
            <a:ext cx="11430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590" y="2077002"/>
            <a:ext cx="455148" cy="377777"/>
            <a:chOff x="1498590" y="2077002"/>
            <a:chExt cx="455148" cy="377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590" y="2077002"/>
              <a:ext cx="455148" cy="3777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4593" y="689657"/>
            <a:ext cx="5557956" cy="1533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1784" y="3089435"/>
            <a:ext cx="16076934" cy="5749812"/>
            <a:chOff x="1411784" y="3089435"/>
            <a:chExt cx="16076934" cy="57498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784" y="3089435"/>
              <a:ext cx="16076934" cy="574981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4735" y="2025573"/>
            <a:ext cx="7147452" cy="685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6191" y="2699898"/>
            <a:ext cx="4301960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96386" y="2688965"/>
            <a:ext cx="7624785" cy="2072940"/>
            <a:chOff x="5096386" y="2688965"/>
            <a:chExt cx="7624785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386" y="2688965"/>
              <a:ext cx="7624785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40316" y="5352499"/>
            <a:ext cx="5366100" cy="39817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7074" y="2057161"/>
            <a:ext cx="3298546" cy="2971717"/>
            <a:chOff x="1797074" y="2057161"/>
            <a:chExt cx="3298546" cy="29717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7074" y="2057161"/>
              <a:ext cx="3298546" cy="29717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83649" y="2106265"/>
            <a:ext cx="3021194" cy="2922613"/>
            <a:chOff x="5583649" y="2106265"/>
            <a:chExt cx="3021194" cy="29226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3649" y="2106265"/>
              <a:ext cx="3021194" cy="292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6622" y="2057161"/>
            <a:ext cx="3140469" cy="3005739"/>
            <a:chOff x="9246622" y="2057161"/>
            <a:chExt cx="3140469" cy="30057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6622" y="2057161"/>
              <a:ext cx="3140469" cy="3005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31497" y="2057161"/>
            <a:ext cx="3453105" cy="3005739"/>
            <a:chOff x="13031497" y="2057161"/>
            <a:chExt cx="3453105" cy="30057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1497" y="2057161"/>
              <a:ext cx="3453105" cy="3005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7883" y="6076172"/>
            <a:ext cx="3109389" cy="3292666"/>
            <a:chOff x="1877883" y="6076172"/>
            <a:chExt cx="3109389" cy="32926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7883" y="6076172"/>
              <a:ext cx="3109389" cy="3292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83649" y="6190202"/>
            <a:ext cx="3021194" cy="3082250"/>
            <a:chOff x="5583649" y="6190202"/>
            <a:chExt cx="3021194" cy="30822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3649" y="6190202"/>
              <a:ext cx="3021194" cy="30822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4099" y="6190202"/>
            <a:ext cx="3191301" cy="3068481"/>
            <a:chOff x="9264099" y="6190202"/>
            <a:chExt cx="3191301" cy="30684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099" y="6190202"/>
              <a:ext cx="3191301" cy="30684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31497" y="6190202"/>
            <a:ext cx="3453105" cy="3082250"/>
            <a:chOff x="13031497" y="6190202"/>
            <a:chExt cx="3453105" cy="30822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31497" y="6190202"/>
              <a:ext cx="3453105" cy="30822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55904" y="5154439"/>
            <a:ext cx="1355906" cy="72237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13533" y="5159677"/>
            <a:ext cx="1268859" cy="7223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266" y="5154438"/>
            <a:ext cx="1343264" cy="7223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73314" y="5154438"/>
            <a:ext cx="1342542" cy="7223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80888" y="9459222"/>
            <a:ext cx="1351572" cy="7223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3469" y="9459222"/>
            <a:ext cx="1343264" cy="7223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9917" y="9459222"/>
            <a:ext cx="1341820" cy="7223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2503" y="9459222"/>
            <a:ext cx="1327733" cy="72237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6498" y="672124"/>
            <a:ext cx="5557956" cy="15523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12559" y="2000108"/>
            <a:ext cx="9706207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67070" y="1989174"/>
            <a:ext cx="10646813" cy="2072940"/>
            <a:chOff x="3667070" y="1989174"/>
            <a:chExt cx="10646813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7070" y="1989174"/>
              <a:ext cx="10646813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3106" y="5341554"/>
            <a:ext cx="6322522" cy="23079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0" y="3438734"/>
            <a:ext cx="8089439" cy="49949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692650"/>
            <a:ext cx="8541508" cy="1529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278" y="1491758"/>
            <a:ext cx="4206178" cy="1488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2179" y="2868178"/>
            <a:ext cx="699468" cy="580566"/>
            <a:chOff x="1692179" y="2868178"/>
            <a:chExt cx="699468" cy="5805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179" y="2868178"/>
              <a:ext cx="699468" cy="5805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7466" y="2878992"/>
            <a:ext cx="4840314" cy="72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1560" y="3651308"/>
            <a:ext cx="7680518" cy="4622712"/>
            <a:chOff x="951560" y="3651308"/>
            <a:chExt cx="7680518" cy="46227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560" y="3651308"/>
              <a:ext cx="7680518" cy="46227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0" y="3632261"/>
            <a:ext cx="6542135" cy="4417111"/>
            <a:chOff x="9523810" y="3632261"/>
            <a:chExt cx="6542135" cy="4417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3810" y="3632261"/>
              <a:ext cx="6542135" cy="4417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9194" y="4490093"/>
            <a:ext cx="6723810" cy="4587850"/>
            <a:chOff x="10839194" y="4490093"/>
            <a:chExt cx="6723810" cy="4587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39194" y="4490093"/>
              <a:ext cx="6723810" cy="45878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865" y="3575483"/>
            <a:ext cx="4311861" cy="65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3616" y="3575483"/>
            <a:ext cx="3759050" cy="65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2283" y="3617415"/>
            <a:ext cx="1083937" cy="659151"/>
            <a:chOff x="7472283" y="3617415"/>
            <a:chExt cx="1083937" cy="659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2283" y="3617415"/>
              <a:ext cx="1083937" cy="6591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9106" y="4276566"/>
            <a:ext cx="5854605" cy="5237612"/>
            <a:chOff x="1389106" y="4276566"/>
            <a:chExt cx="5854605" cy="52376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106" y="4276566"/>
              <a:ext cx="5854605" cy="5237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52798" y="4365455"/>
            <a:ext cx="1280732" cy="1462074"/>
            <a:chOff x="7552798" y="4365455"/>
            <a:chExt cx="1280732" cy="14620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2798" y="4365455"/>
              <a:ext cx="1280732" cy="14620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0414" y="4132887"/>
            <a:ext cx="6171429" cy="5262888"/>
            <a:chOff x="9780414" y="4132887"/>
            <a:chExt cx="6171429" cy="52628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0414" y="4132887"/>
              <a:ext cx="6171429" cy="5262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49373" y="4467042"/>
            <a:ext cx="1802469" cy="2024014"/>
            <a:chOff x="14149373" y="4467042"/>
            <a:chExt cx="1802469" cy="20240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49373" y="4467042"/>
              <a:ext cx="1802469" cy="20240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66913" y="7413245"/>
            <a:ext cx="6797842" cy="1982530"/>
            <a:chOff x="9666913" y="7413245"/>
            <a:chExt cx="6797842" cy="19825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6913" y="7413245"/>
              <a:ext cx="6797842" cy="198253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13114" y="7526661"/>
            <a:ext cx="4797657" cy="18816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7716" y="1326720"/>
            <a:ext cx="4206178" cy="14886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96696" y="2834659"/>
            <a:ext cx="2165827" cy="653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12900" y="2824878"/>
            <a:ext cx="632811" cy="525240"/>
            <a:chOff x="1812900" y="2824878"/>
            <a:chExt cx="632811" cy="52524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12900" y="2824878"/>
              <a:ext cx="632811" cy="5252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7716" y="1326720"/>
            <a:ext cx="4206178" cy="14886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7157" y="4184135"/>
            <a:ext cx="14876632" cy="3249109"/>
            <a:chOff x="1787157" y="4184135"/>
            <a:chExt cx="14876632" cy="3249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157" y="4184135"/>
              <a:ext cx="14876632" cy="3249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9625" y="3337830"/>
            <a:ext cx="5849113" cy="7159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9308" y="3309327"/>
            <a:ext cx="692135" cy="574479"/>
            <a:chOff x="1269308" y="3309327"/>
            <a:chExt cx="692135" cy="5744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9308" y="3309327"/>
              <a:ext cx="692135" cy="574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308" y="4711805"/>
            <a:ext cx="2643802" cy="2101823"/>
            <a:chOff x="1269308" y="4711805"/>
            <a:chExt cx="2643802" cy="21018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308" y="4711805"/>
              <a:ext cx="2643802" cy="21018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0452" y="5155549"/>
            <a:ext cx="2670636" cy="19720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95842" y="4344245"/>
            <a:ext cx="2055169" cy="7223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33333" y="5300321"/>
            <a:ext cx="1157834" cy="787097"/>
            <a:chOff x="9233333" y="5300321"/>
            <a:chExt cx="1157834" cy="7870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3333" y="5300321"/>
              <a:ext cx="1157834" cy="7870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2332" y="4333093"/>
            <a:ext cx="911643" cy="7223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20774" y="5155548"/>
            <a:ext cx="4460688" cy="13530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3459" y="8198628"/>
            <a:ext cx="4950124" cy="7223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9308" y="8177533"/>
            <a:ext cx="698330" cy="579621"/>
            <a:chOff x="1269308" y="8177533"/>
            <a:chExt cx="698330" cy="5796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308" y="8177533"/>
              <a:ext cx="698330" cy="5796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7716" y="1672516"/>
            <a:ext cx="6499833" cy="114868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029" y="1731432"/>
            <a:ext cx="15785963" cy="7730673"/>
            <a:chOff x="1586029" y="1731432"/>
            <a:chExt cx="15785963" cy="77306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029" y="1731432"/>
              <a:ext cx="15785963" cy="7730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2389128"/>
            <a:ext cx="698330" cy="579621"/>
            <a:chOff x="1180780" y="2389128"/>
            <a:chExt cx="698330" cy="5796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780" y="2389128"/>
              <a:ext cx="698330" cy="5796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5614" y="2420875"/>
            <a:ext cx="6035659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3232" y="3709803"/>
            <a:ext cx="6527398" cy="4836960"/>
            <a:chOff x="1333232" y="3709803"/>
            <a:chExt cx="6527398" cy="4836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232" y="3709803"/>
              <a:ext cx="6527398" cy="483696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2187" y="2497065"/>
            <a:ext cx="5755295" cy="7618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17606" y="2478017"/>
            <a:ext cx="698330" cy="579621"/>
            <a:chOff x="8417606" y="2478017"/>
            <a:chExt cx="698330" cy="5796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606" y="2478017"/>
              <a:ext cx="698330" cy="5796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7996" y="3112922"/>
            <a:ext cx="4452165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041" y="769883"/>
            <a:ext cx="6645168" cy="1523771"/>
          </a:xfrm>
          <a:prstGeom prst="rect">
            <a:avLst/>
          </a:prstGeom>
        </p:spPr>
      </p:pic>
      <p:pic>
        <p:nvPicPr>
          <p:cNvPr id="1026" name="Picture 2" descr="DSR 이란 무엇인가 계산법을 알아보자 - 스물다섯에 시작하는 재테크">
            <a:extLst>
              <a:ext uri="{FF2B5EF4-FFF2-40B4-BE49-F238E27FC236}">
                <a16:creationId xmlns:a16="http://schemas.microsoft.com/office/drawing/2014/main" id="{B29050D3-56A6-4B2A-A5C2-BCC02E82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06" y="3816783"/>
            <a:ext cx="7924800" cy="212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B60CA-0546-49E4-B780-52AD1BAE8E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3060" y="4845750"/>
            <a:ext cx="7879285" cy="231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383" y="1867446"/>
            <a:ext cx="4720445" cy="11428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3488" y="2825535"/>
            <a:ext cx="4751809" cy="725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40006" y="3424667"/>
            <a:ext cx="11213031" cy="6263428"/>
            <a:chOff x="3540006" y="3424667"/>
            <a:chExt cx="11213031" cy="62634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540006" y="3424667"/>
              <a:ext cx="11096909" cy="6065285"/>
              <a:chOff x="3540006" y="3424667"/>
              <a:chExt cx="11096909" cy="606528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40006" y="3424667"/>
                <a:ext cx="11096909" cy="60652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857799" y="9488095"/>
              <a:ext cx="10887909" cy="194778"/>
              <a:chOff x="3857799" y="9488095"/>
              <a:chExt cx="10887909" cy="1947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57799" y="9488095"/>
                <a:ext cx="10887909" cy="19477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274645" y="3424667"/>
            <a:ext cx="757652" cy="491845"/>
            <a:chOff x="15274645" y="3424667"/>
            <a:chExt cx="757652" cy="49184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74645" y="3424667"/>
              <a:ext cx="757652" cy="491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7395" y="3262882"/>
            <a:ext cx="7558024" cy="5372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5767" y="5062040"/>
            <a:ext cx="2102040" cy="478823"/>
            <a:chOff x="675767" y="5062040"/>
            <a:chExt cx="2102040" cy="4788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75767" y="5062040"/>
              <a:ext cx="2102040" cy="478823"/>
              <a:chOff x="675767" y="5062040"/>
              <a:chExt cx="2102040" cy="478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5767" y="5062040"/>
                <a:ext cx="2102040" cy="4788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800" y="5121394"/>
              <a:ext cx="1727513" cy="2793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3997" y="2619130"/>
            <a:ext cx="1803237" cy="5333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51003" y="8869608"/>
            <a:ext cx="2103314" cy="4441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593" y="618132"/>
            <a:ext cx="5615870" cy="15325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124" y="2596235"/>
            <a:ext cx="4109674" cy="6100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0208" y="3119714"/>
            <a:ext cx="3639902" cy="3455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8283" y="2596949"/>
            <a:ext cx="3526743" cy="6005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6124" y="2466917"/>
            <a:ext cx="940134" cy="616963"/>
            <a:chOff x="9486124" y="2466917"/>
            <a:chExt cx="940134" cy="6169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6124" y="2466917"/>
              <a:ext cx="940134" cy="6169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466906"/>
            <a:ext cx="8919754" cy="3574851"/>
            <a:chOff x="9142857" y="4466906"/>
            <a:chExt cx="8919754" cy="357485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4112" y="4508131"/>
              <a:ext cx="3047597" cy="2983149"/>
              <a:chOff x="13484112" y="4508131"/>
              <a:chExt cx="3047597" cy="298314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484112" y="4508131"/>
                <a:ext cx="3047597" cy="298314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2857" y="4466906"/>
              <a:ext cx="3069875" cy="3024374"/>
              <a:chOff x="9142857" y="4466906"/>
              <a:chExt cx="3069875" cy="302437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42857" y="4466906"/>
                <a:ext cx="3069875" cy="30243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93509" y="5595330"/>
              <a:ext cx="785312" cy="530086"/>
              <a:chOff x="12493509" y="5595330"/>
              <a:chExt cx="785312" cy="5300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493509" y="5595330"/>
                <a:ext cx="785312" cy="5300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39939" y="7733235"/>
              <a:ext cx="1320475" cy="39809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97465" y="7733235"/>
              <a:ext cx="1369241" cy="39809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6706235" y="5297207"/>
              <a:ext cx="1356376" cy="1218150"/>
              <a:chOff x="16706235" y="5297207"/>
              <a:chExt cx="1356376" cy="121815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6706235" y="5297207"/>
                <a:ext cx="521027" cy="543221"/>
                <a:chOff x="16706235" y="5297207"/>
                <a:chExt cx="521027" cy="543221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6706235" y="5297207"/>
                  <a:ext cx="521027" cy="543221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6706235" y="5972135"/>
                <a:ext cx="521027" cy="543221"/>
                <a:chOff x="16706235" y="5972135"/>
                <a:chExt cx="521027" cy="54322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6706235" y="5972135"/>
                  <a:ext cx="521027" cy="543221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197023" y="5371411"/>
                <a:ext cx="891052" cy="403191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97046" y="6032513"/>
                <a:ext cx="891052" cy="403191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07716" y="1672512"/>
            <a:ext cx="3177633" cy="11486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4460" y="3802918"/>
            <a:ext cx="12016794" cy="5745238"/>
            <a:chOff x="3134460" y="3802918"/>
            <a:chExt cx="12016794" cy="574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460" y="3802918"/>
              <a:ext cx="12016794" cy="574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4383" y="1867446"/>
            <a:ext cx="4720445" cy="11428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193" y="742342"/>
            <a:ext cx="8623023" cy="15237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0525" y="3193554"/>
            <a:ext cx="1647260" cy="634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92527" y="3960768"/>
            <a:ext cx="1513334" cy="916330"/>
            <a:chOff x="15592527" y="3960768"/>
            <a:chExt cx="1513334" cy="916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92527" y="3960768"/>
              <a:ext cx="1513334" cy="9163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9326" y="2188081"/>
            <a:ext cx="7514947" cy="1614837"/>
            <a:chOff x="9489326" y="2188081"/>
            <a:chExt cx="7514947" cy="16148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9326" y="2188081"/>
              <a:ext cx="7514947" cy="16148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75414" y="2339605"/>
            <a:ext cx="5072510" cy="12952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00962" y="3882764"/>
            <a:ext cx="1100060" cy="408277"/>
            <a:chOff x="3000962" y="3882764"/>
            <a:chExt cx="1100060" cy="408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0962" y="3882764"/>
              <a:ext cx="1100060" cy="4082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42829" y="3936007"/>
            <a:ext cx="1065264" cy="3301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0962" y="4597978"/>
            <a:ext cx="1100060" cy="408277"/>
            <a:chOff x="3000962" y="4597978"/>
            <a:chExt cx="1100060" cy="4082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0962" y="4597978"/>
              <a:ext cx="1100060" cy="408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58824" y="6471398"/>
            <a:ext cx="1100060" cy="408277"/>
            <a:chOff x="13758824" y="6471398"/>
            <a:chExt cx="1100060" cy="4082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58824" y="6471398"/>
              <a:ext cx="1100060" cy="408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01355" y="8512574"/>
            <a:ext cx="1100060" cy="408277"/>
            <a:chOff x="13401355" y="8512574"/>
            <a:chExt cx="1100060" cy="4082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01355" y="8512574"/>
              <a:ext cx="1100060" cy="40827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42829" y="4620324"/>
            <a:ext cx="1062986" cy="3301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68935" y="6505591"/>
            <a:ext cx="1064656" cy="3301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22038" y="8534067"/>
            <a:ext cx="1068681" cy="33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6029" y="1983635"/>
            <a:ext cx="15270965" cy="7478470"/>
            <a:chOff x="1586029" y="1983635"/>
            <a:chExt cx="15270965" cy="7478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029" y="1983635"/>
              <a:ext cx="15270965" cy="7478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26461" y="1981873"/>
            <a:ext cx="4192000" cy="7480232"/>
            <a:chOff x="2226461" y="1981873"/>
            <a:chExt cx="4192000" cy="74802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6461" y="1981873"/>
              <a:ext cx="4192000" cy="7480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5547099"/>
            <a:ext cx="6453597" cy="39848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593" y="692650"/>
            <a:ext cx="8541508" cy="1529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4589" y="2410874"/>
            <a:ext cx="6987708" cy="19219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5347" y="3998033"/>
            <a:ext cx="941873" cy="1549066"/>
            <a:chOff x="3606617" y="3322696"/>
            <a:chExt cx="941873" cy="1549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500000">
              <a:off x="3606617" y="3322696"/>
              <a:ext cx="941873" cy="1549066"/>
            </a:xfrm>
            <a:prstGeom prst="rect">
              <a:avLst/>
            </a:prstGeom>
          </p:spPr>
        </p:pic>
      </p:grp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43799BC-0DBF-41CB-9E01-95E910155AE0}"/>
              </a:ext>
            </a:extLst>
          </p:cNvPr>
          <p:cNvSpPr/>
          <p:nvPr/>
        </p:nvSpPr>
        <p:spPr>
          <a:xfrm>
            <a:off x="7468243" y="5429041"/>
            <a:ext cx="3200400" cy="891801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625D00A3-1037-4BAA-A9C1-D93EB7A68A3C}"/>
              </a:ext>
            </a:extLst>
          </p:cNvPr>
          <p:cNvSpPr/>
          <p:nvPr/>
        </p:nvSpPr>
        <p:spPr>
          <a:xfrm>
            <a:off x="8229600" y="6461499"/>
            <a:ext cx="3200400" cy="891801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1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0278" y="2847945"/>
            <a:ext cx="10966322" cy="6381497"/>
            <a:chOff x="3740278" y="1744732"/>
            <a:chExt cx="11135316" cy="7484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0278" y="1744732"/>
              <a:ext cx="11135316" cy="74847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131" y="2104839"/>
            <a:ext cx="699468" cy="580566"/>
            <a:chOff x="1178876" y="891194"/>
            <a:chExt cx="699468" cy="5805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8876" y="891194"/>
              <a:ext cx="699468" cy="5805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2200" y="2125566"/>
            <a:ext cx="4223030" cy="722379"/>
          </a:xfrm>
          <a:prstGeom prst="rect">
            <a:avLst/>
          </a:prstGeom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5306B708-C386-4EE1-AD8B-6A6CBD58EE3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31406" y="5142857"/>
            <a:ext cx="2616437" cy="2780431"/>
            <a:chOff x="14731406" y="5142857"/>
            <a:chExt cx="2616437" cy="27804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1406" y="5142857"/>
              <a:ext cx="2616437" cy="27804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745" y="5219567"/>
            <a:ext cx="2806024" cy="2703721"/>
            <a:chOff x="951745" y="5219567"/>
            <a:chExt cx="2806024" cy="2703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745" y="5219567"/>
              <a:ext cx="2806024" cy="2703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717" y="1329650"/>
            <a:ext cx="12289957" cy="14856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45631" y="5142857"/>
            <a:ext cx="2760817" cy="2780034"/>
            <a:chOff x="10245631" y="5142857"/>
            <a:chExt cx="2760817" cy="2780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5631" y="5142857"/>
              <a:ext cx="2760817" cy="2780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42667" y="8414296"/>
            <a:ext cx="7705354" cy="820171"/>
            <a:chOff x="4842667" y="8414296"/>
            <a:chExt cx="7705354" cy="8201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42667" y="8414296"/>
              <a:ext cx="7705354" cy="820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047" y="2895126"/>
            <a:ext cx="699468" cy="580566"/>
            <a:chOff x="1213047" y="2895126"/>
            <a:chExt cx="699468" cy="580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3047" y="2895126"/>
              <a:ext cx="699468" cy="58056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117" y="2915854"/>
            <a:ext cx="4223030" cy="7223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475" y="4576553"/>
            <a:ext cx="2689465" cy="5700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08424" y="8478994"/>
            <a:ext cx="3629014" cy="8126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6551" y="4580655"/>
            <a:ext cx="2705652" cy="5625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62294" y="5142857"/>
            <a:ext cx="2786808" cy="2780431"/>
            <a:chOff x="5662294" y="5142857"/>
            <a:chExt cx="2786808" cy="27804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2294" y="5142857"/>
              <a:ext cx="2786808" cy="27804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81606" y="8435810"/>
            <a:ext cx="666057" cy="9142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13723" y="4535248"/>
            <a:ext cx="2770981" cy="57562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89213" y="4553464"/>
            <a:ext cx="1622153" cy="5625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95116" y="6943943"/>
            <a:ext cx="3585523" cy="839600"/>
            <a:chOff x="14295116" y="6943943"/>
            <a:chExt cx="3585523" cy="8396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95116" y="6943943"/>
              <a:ext cx="3585523" cy="8396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05314" y="7049390"/>
            <a:ext cx="3279270" cy="7495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87897" y="6955852"/>
            <a:ext cx="3585523" cy="839600"/>
            <a:chOff x="5287897" y="6955852"/>
            <a:chExt cx="3585523" cy="8396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87897" y="6955852"/>
              <a:ext cx="3585523" cy="8396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90284" y="7213868"/>
            <a:ext cx="2558657" cy="4351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95012" y="6942083"/>
            <a:ext cx="3585523" cy="839600"/>
            <a:chOff x="9795012" y="6942083"/>
            <a:chExt cx="3585523" cy="83960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95012" y="6942083"/>
              <a:ext cx="3585523" cy="83960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63176" y="7178820"/>
            <a:ext cx="1318379" cy="43973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59753" y="6957712"/>
            <a:ext cx="3590008" cy="825830"/>
            <a:chOff x="559753" y="6957712"/>
            <a:chExt cx="3590008" cy="8258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9753" y="6957712"/>
              <a:ext cx="3590008" cy="8258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3031" y="7030591"/>
            <a:ext cx="2035220" cy="43916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52909" y="7320904"/>
            <a:ext cx="2012595" cy="66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3819" y="2732145"/>
            <a:ext cx="15458076" cy="4821424"/>
            <a:chOff x="1413819" y="2732145"/>
            <a:chExt cx="15458076" cy="482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819" y="2732145"/>
              <a:ext cx="15458076" cy="482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7203" y="2732145"/>
            <a:ext cx="15531308" cy="4821424"/>
            <a:chOff x="1377203" y="2732145"/>
            <a:chExt cx="15531308" cy="48214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7203" y="2732145"/>
              <a:ext cx="15531308" cy="4821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741" y="2693813"/>
            <a:ext cx="15768231" cy="4898088"/>
            <a:chOff x="1258741" y="2693813"/>
            <a:chExt cx="15768231" cy="4898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741" y="2693813"/>
              <a:ext cx="15768231" cy="4898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193" y="742342"/>
            <a:ext cx="10780684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6400" y="3904755"/>
            <a:ext cx="5528668" cy="4158051"/>
            <a:chOff x="6280952" y="3904755"/>
            <a:chExt cx="5528668" cy="41580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0952" y="3904755"/>
              <a:ext cx="5528668" cy="415805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4342" y="3005532"/>
            <a:ext cx="1801098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40952" y="2924772"/>
            <a:ext cx="699468" cy="580566"/>
            <a:chOff x="6845504" y="2924772"/>
            <a:chExt cx="699468" cy="5805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5504" y="2924772"/>
              <a:ext cx="699468" cy="58056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7FC270-A6AD-426A-B2DB-45DBB0A3F1AC}"/>
              </a:ext>
            </a:extLst>
          </p:cNvPr>
          <p:cNvSpPr txBox="1"/>
          <p:nvPr/>
        </p:nvSpPr>
        <p:spPr>
          <a:xfrm>
            <a:off x="8001000" y="5572945"/>
            <a:ext cx="9900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10</a:t>
            </a:r>
            <a:r>
              <a:rPr lang="ko-KR" altLang="en-US" sz="4400" dirty="0"/>
              <a:t>월 한 달 평균 매매가 </a:t>
            </a:r>
            <a:r>
              <a:rPr lang="en-US" altLang="ko-KR" sz="4400" dirty="0"/>
              <a:t>: 512,000,000</a:t>
            </a:r>
            <a:endParaRPr lang="en-US" sz="4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99840" y="709123"/>
            <a:ext cx="1866697" cy="957847"/>
            <a:chOff x="14999840" y="709123"/>
            <a:chExt cx="1866697" cy="957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9840" y="709123"/>
              <a:ext cx="1866697" cy="9578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86882" y="965771"/>
            <a:ext cx="1325193" cy="4993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6193" y="3813974"/>
            <a:ext cx="887871" cy="887871"/>
            <a:chOff x="2096193" y="3813974"/>
            <a:chExt cx="887871" cy="8878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6193" y="3813974"/>
              <a:ext cx="887871" cy="887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6193" y="4915053"/>
            <a:ext cx="887871" cy="887871"/>
            <a:chOff x="2096193" y="4915053"/>
            <a:chExt cx="887871" cy="8878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6193" y="4915053"/>
              <a:ext cx="887871" cy="8878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193" y="5990450"/>
            <a:ext cx="887871" cy="887871"/>
            <a:chOff x="2096193" y="5990450"/>
            <a:chExt cx="887871" cy="8878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6193" y="5990450"/>
              <a:ext cx="887871" cy="8878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08374" y="3855505"/>
            <a:ext cx="5368554" cy="9468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8370" y="6141719"/>
            <a:ext cx="4780566" cy="9470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7597" y="5009847"/>
            <a:ext cx="5235997" cy="9482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44344" y="1671028"/>
            <a:ext cx="1510992" cy="1322701"/>
            <a:chOff x="14244344" y="1671028"/>
            <a:chExt cx="1510992" cy="13227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44344" y="1671028"/>
              <a:ext cx="1510992" cy="1322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23810" y="3309267"/>
            <a:ext cx="8731426" cy="5047705"/>
            <a:chOff x="9123810" y="3309267"/>
            <a:chExt cx="8731426" cy="50477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23810" y="3309267"/>
              <a:ext cx="8731426" cy="5047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96193" y="7063145"/>
            <a:ext cx="887871" cy="887871"/>
            <a:chOff x="2096193" y="7063145"/>
            <a:chExt cx="887871" cy="8878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6193" y="7063145"/>
              <a:ext cx="887871" cy="8878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8374" y="7214414"/>
            <a:ext cx="2092505" cy="9482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2689" y="887622"/>
            <a:ext cx="5825379" cy="152378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55169" y="5720092"/>
            <a:ext cx="3638516" cy="11044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4100" y="2800447"/>
            <a:ext cx="4342222" cy="722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7335" y="2771688"/>
            <a:ext cx="698330" cy="579621"/>
            <a:chOff x="2017335" y="2771688"/>
            <a:chExt cx="698330" cy="5796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7335" y="2771688"/>
              <a:ext cx="698330" cy="579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17335" y="3629907"/>
            <a:ext cx="12893716" cy="6020093"/>
            <a:chOff x="2017335" y="3629907"/>
            <a:chExt cx="12893716" cy="60200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7335" y="3629907"/>
              <a:ext cx="12893716" cy="60200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4593" y="618132"/>
            <a:ext cx="5615870" cy="15325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17741" y="6631753"/>
            <a:ext cx="1248912" cy="1136650"/>
            <a:chOff x="9717741" y="6631753"/>
            <a:chExt cx="1248912" cy="11366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7741" y="6631753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5066" y="2643657"/>
            <a:ext cx="769053" cy="600753"/>
            <a:chOff x="1295066" y="2643657"/>
            <a:chExt cx="769053" cy="600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066" y="2643657"/>
              <a:ext cx="769053" cy="600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6335" y="2432165"/>
            <a:ext cx="3638516" cy="11044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6209" y="2581719"/>
            <a:ext cx="2258269" cy="8258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3642" y="3703269"/>
            <a:ext cx="3652235" cy="19866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0787" y="6893069"/>
            <a:ext cx="1148588" cy="7223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27468" y="5715458"/>
            <a:ext cx="1071618" cy="1042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2689" y="887622"/>
            <a:ext cx="5825379" cy="152378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77498" y="8174742"/>
            <a:ext cx="1248912" cy="1136650"/>
            <a:chOff x="11677498" y="8174742"/>
            <a:chExt cx="1248912" cy="11366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7498" y="8174742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24310" y="6523825"/>
            <a:ext cx="1248912" cy="1136650"/>
            <a:chOff x="13624310" y="6523825"/>
            <a:chExt cx="1248912" cy="11366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4310" y="6523825"/>
              <a:ext cx="1248912" cy="11366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00180" y="4455479"/>
            <a:ext cx="1250975" cy="1136650"/>
            <a:chOff x="16000180" y="4455479"/>
            <a:chExt cx="1250975" cy="11366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0180" y="4455479"/>
              <a:ext cx="1250975" cy="113665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1226" y="8452928"/>
            <a:ext cx="1074905" cy="7250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58784" y="6785138"/>
            <a:ext cx="1148588" cy="7223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3201" y="7873067"/>
            <a:ext cx="1003175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566530" y="9230764"/>
            <a:ext cx="1484790" cy="55871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71059" y="7737687"/>
            <a:ext cx="1552394" cy="55939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115178" y="4706863"/>
            <a:ext cx="1157617" cy="7250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30128" y="7459484"/>
            <a:ext cx="405836" cy="1155946"/>
            <a:chOff x="11130128" y="7459484"/>
            <a:chExt cx="405836" cy="11559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4080000">
              <a:off x="11130128" y="7459484"/>
              <a:ext cx="405836" cy="11559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35616" y="7369934"/>
            <a:ext cx="405836" cy="1155946"/>
            <a:chOff x="13035616" y="7369934"/>
            <a:chExt cx="405836" cy="115594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520000">
              <a:off x="13035616" y="7369934"/>
              <a:ext cx="405836" cy="11559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93553" y="5804335"/>
            <a:ext cx="405836" cy="1155946"/>
            <a:chOff x="15193553" y="5804335"/>
            <a:chExt cx="405836" cy="115594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460000">
              <a:off x="15193553" y="5804335"/>
              <a:ext cx="405836" cy="11559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7326" y="3050058"/>
            <a:ext cx="7594949" cy="6418161"/>
            <a:chOff x="1127326" y="3050058"/>
            <a:chExt cx="7594949" cy="641816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27326" y="3050058"/>
              <a:ext cx="6975251" cy="5419166"/>
              <a:chOff x="1127326" y="3050058"/>
              <a:chExt cx="6975251" cy="541916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127326" y="3050058"/>
                <a:ext cx="6975251" cy="5419166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84" y="3711602"/>
              <a:ext cx="5259932" cy="209988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728053" y="6418228"/>
              <a:ext cx="514510" cy="427049"/>
              <a:chOff x="1728053" y="6418228"/>
              <a:chExt cx="514510" cy="42704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728053" y="6418228"/>
                <a:ext cx="514510" cy="42704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53486" y="6402816"/>
              <a:ext cx="5550911" cy="118409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67256" y="8620621"/>
              <a:ext cx="4248465" cy="634905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76779" y="9074578"/>
              <a:ext cx="5922900" cy="50792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672976" y="8622964"/>
              <a:ext cx="514510" cy="427049"/>
              <a:chOff x="1672976" y="8622964"/>
              <a:chExt cx="514510" cy="42704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72976" y="8622964"/>
                <a:ext cx="514510" cy="4270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92063" y="973582"/>
            <a:ext cx="4265231" cy="1923751"/>
            <a:chOff x="12292063" y="973582"/>
            <a:chExt cx="4265231" cy="19237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014" y="137273"/>
              <a:ext cx="8530462" cy="384750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2063" y="973582"/>
              <a:ext cx="4265231" cy="1923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42857" y="3223503"/>
            <a:ext cx="4265231" cy="1919354"/>
            <a:chOff x="12342857" y="3223503"/>
            <a:chExt cx="4265231" cy="1919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5521" y="2389105"/>
              <a:ext cx="8530462" cy="38387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42857" y="3223503"/>
              <a:ext cx="4265231" cy="1919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57833" y="5409524"/>
            <a:ext cx="4199461" cy="2006349"/>
            <a:chOff x="12357833" y="5409524"/>
            <a:chExt cx="4199461" cy="20063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9060" y="4537306"/>
              <a:ext cx="8398922" cy="401269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7833" y="5409524"/>
              <a:ext cx="4199461" cy="2006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1810" y="7840029"/>
            <a:ext cx="4203579" cy="2039336"/>
            <a:chOff x="12391810" y="7840029"/>
            <a:chExt cx="4203579" cy="20393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3131" y="6953471"/>
              <a:ext cx="8407158" cy="407867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1810" y="7840029"/>
              <a:ext cx="4203579" cy="2039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55528" y="3290268"/>
            <a:ext cx="11955771" cy="26465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55396" y="3279334"/>
            <a:ext cx="13535652" cy="2072940"/>
            <a:chOff x="2555396" y="3279334"/>
            <a:chExt cx="13535652" cy="20729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5396" y="3279334"/>
              <a:ext cx="13535652" cy="20729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20271" y="6206325"/>
            <a:ext cx="2458163" cy="1657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422" y="932304"/>
            <a:ext cx="3231157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4852" y="2113227"/>
            <a:ext cx="15762913" cy="1265721"/>
            <a:chOff x="1344852" y="2113227"/>
            <a:chExt cx="15762913" cy="12657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852" y="2113227"/>
              <a:ext cx="15762913" cy="1265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183" y="2279763"/>
            <a:ext cx="1149583" cy="12469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212" y="3847649"/>
            <a:ext cx="4117992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0621" y="5269841"/>
            <a:ext cx="15717144" cy="1319908"/>
            <a:chOff x="1390621" y="5269841"/>
            <a:chExt cx="15717144" cy="1319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621" y="5269841"/>
              <a:ext cx="15717144" cy="1319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1522" y="6589749"/>
            <a:ext cx="15612792" cy="1319908"/>
            <a:chOff x="1411522" y="6589749"/>
            <a:chExt cx="15612792" cy="13199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308722" y="6015948"/>
              <a:ext cx="31225585" cy="263981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1522" y="6589749"/>
              <a:ext cx="15612792" cy="1319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1522" y="7995532"/>
            <a:ext cx="15696243" cy="1319908"/>
            <a:chOff x="1411522" y="7995532"/>
            <a:chExt cx="15696243" cy="13199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1522" y="7995532"/>
              <a:ext cx="15696243" cy="131990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8731" y="6815386"/>
            <a:ext cx="1169324" cy="13003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8284" y="8232132"/>
            <a:ext cx="1164122" cy="13003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8645" y="5463051"/>
            <a:ext cx="1199231" cy="13010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55679" y="8196767"/>
            <a:ext cx="2794489" cy="10126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76669" y="8239854"/>
            <a:ext cx="8733244" cy="10026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59413" y="6847640"/>
            <a:ext cx="2732952" cy="10126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76669" y="6950672"/>
            <a:ext cx="8082084" cy="8101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28954" y="5355557"/>
            <a:ext cx="2370107" cy="13904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28201" y="5495201"/>
            <a:ext cx="9089297" cy="10615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08058" y="2458788"/>
            <a:ext cx="2624705" cy="6349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75820" y="2538477"/>
            <a:ext cx="6772656" cy="507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3A2E7C-00AB-42F9-A490-67DD38743F1F}"/>
              </a:ext>
            </a:extLst>
          </p:cNvPr>
          <p:cNvSpPr txBox="1"/>
          <p:nvPr/>
        </p:nvSpPr>
        <p:spPr>
          <a:xfrm>
            <a:off x="5581439" y="8591182"/>
            <a:ext cx="111482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같은 행정구역에 있어 동일한 규제에 속해도 아파트 단지별 격차는 분명히 존재함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769" y="1806114"/>
            <a:ext cx="6695766" cy="26465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242346" cy="7364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10109" y="8353031"/>
            <a:ext cx="6186698" cy="6560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83157" y="8860360"/>
            <a:ext cx="4033468" cy="656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783" y="618132"/>
            <a:ext cx="9151018" cy="15237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6991" y="6120539"/>
            <a:ext cx="7088793" cy="1288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21630" y="3850105"/>
            <a:ext cx="2647824" cy="4315151"/>
            <a:chOff x="2521630" y="3850105"/>
            <a:chExt cx="2647824" cy="4315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1630" y="3850105"/>
              <a:ext cx="2647824" cy="43151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6783" y="4453985"/>
            <a:ext cx="8086020" cy="888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11067" y="6096283"/>
            <a:ext cx="2068780" cy="1144054"/>
            <a:chOff x="5911067" y="6096283"/>
            <a:chExt cx="2068780" cy="1144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1067" y="6096283"/>
              <a:ext cx="2068780" cy="1144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593" y="692650"/>
            <a:ext cx="8541508" cy="1529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3579" y="2493550"/>
            <a:ext cx="7374125" cy="13447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4647" y="4085769"/>
            <a:ext cx="4480620" cy="4048461"/>
            <a:chOff x="11844647" y="4085769"/>
            <a:chExt cx="4480620" cy="40484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4647" y="4085769"/>
              <a:ext cx="4480620" cy="4048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1327" y="3999967"/>
            <a:ext cx="4480620" cy="4194981"/>
            <a:chOff x="6528722" y="4085769"/>
            <a:chExt cx="4480620" cy="41949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8722" y="4085769"/>
              <a:ext cx="4480620" cy="41949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3133" y="4232289"/>
            <a:ext cx="4480620" cy="4194981"/>
            <a:chOff x="1423133" y="4232289"/>
            <a:chExt cx="4480620" cy="41949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3133" y="4232289"/>
              <a:ext cx="4480620" cy="419498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560EC9-D44E-49B2-B6FA-F894777364C9}"/>
              </a:ext>
            </a:extLst>
          </p:cNvPr>
          <p:cNvSpPr txBox="1"/>
          <p:nvPr/>
        </p:nvSpPr>
        <p:spPr>
          <a:xfrm>
            <a:off x="12379604" y="5515006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 시점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구매가능성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F249B-32A4-44BE-A68F-C493C6F5DB70}"/>
              </a:ext>
            </a:extLst>
          </p:cNvPr>
          <p:cNvSpPr txBox="1"/>
          <p:nvPr/>
        </p:nvSpPr>
        <p:spPr>
          <a:xfrm>
            <a:off x="7162800" y="5584050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미래 가치</a:t>
            </a:r>
            <a:endParaRPr lang="en-US" altLang="ko-KR" sz="4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43F76-05EA-4AF1-B6DB-3F1DB0194548}"/>
              </a:ext>
            </a:extLst>
          </p:cNvPr>
          <p:cNvSpPr txBox="1"/>
          <p:nvPr/>
        </p:nvSpPr>
        <p:spPr>
          <a:xfrm>
            <a:off x="1962733" y="5922604"/>
            <a:ext cx="365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청약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2A9A4F-2E27-44AB-8503-BEC615619C67}"/>
              </a:ext>
            </a:extLst>
          </p:cNvPr>
          <p:cNvSpPr txBox="1"/>
          <p:nvPr/>
        </p:nvSpPr>
        <p:spPr>
          <a:xfrm>
            <a:off x="7571846" y="8438221"/>
            <a:ext cx="3142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재건축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2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갭투자</a:t>
            </a:r>
            <a:endParaRPr lang="ko-KR" altLang="en-US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162C05-4BD7-4C4E-9A2A-D7CA20B5566A}"/>
              </a:ext>
            </a:extLst>
          </p:cNvPr>
          <p:cNvSpPr txBox="1"/>
          <p:nvPr/>
        </p:nvSpPr>
        <p:spPr>
          <a:xfrm>
            <a:off x="12894257" y="8420100"/>
            <a:ext cx="3142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 클러스터링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593" y="810626"/>
            <a:ext cx="5672239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9874" y="2192087"/>
            <a:ext cx="16565084" cy="7526760"/>
            <a:chOff x="999874" y="2192087"/>
            <a:chExt cx="16565084" cy="75267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874" y="2192087"/>
              <a:ext cx="16565084" cy="7526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784" y="810616"/>
            <a:ext cx="8784542" cy="1523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777" y="6933611"/>
            <a:ext cx="2771410" cy="722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8673" y="7775827"/>
            <a:ext cx="13613669" cy="1468618"/>
            <a:chOff x="1838673" y="7775827"/>
            <a:chExt cx="13613669" cy="1468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8673" y="7775827"/>
              <a:ext cx="13613669" cy="14686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1574" y="2805333"/>
            <a:ext cx="5155251" cy="3456000"/>
            <a:chOff x="1041574" y="2805333"/>
            <a:chExt cx="5155251" cy="3456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574" y="2805333"/>
              <a:ext cx="5155251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2643" y="2805333"/>
            <a:ext cx="5155251" cy="3456000"/>
            <a:chOff x="6372643" y="2805333"/>
            <a:chExt cx="5155251" cy="3456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2643" y="2805333"/>
              <a:ext cx="5155251" cy="3456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4418" y="2867506"/>
            <a:ext cx="5155251" cy="3456000"/>
            <a:chOff x="11874418" y="2867506"/>
            <a:chExt cx="5155251" cy="3456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4418" y="2867506"/>
              <a:ext cx="5155251" cy="3456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63767" y="2245489"/>
            <a:ext cx="1360241" cy="7223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5125" y="2246807"/>
            <a:ext cx="1360241" cy="7236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65402" y="2308980"/>
            <a:ext cx="1707706" cy="723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17120" y="3379425"/>
            <a:ext cx="3764714" cy="1001527"/>
            <a:chOff x="7017120" y="3379425"/>
            <a:chExt cx="3764714" cy="10015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7120" y="3379425"/>
              <a:ext cx="3764714" cy="1001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8194" y="4533333"/>
            <a:ext cx="2951134" cy="1427731"/>
            <a:chOff x="7538194" y="4533333"/>
            <a:chExt cx="2951134" cy="14277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8194" y="4533333"/>
              <a:ext cx="2951134" cy="14277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82991" y="3254160"/>
            <a:ext cx="1257245" cy="1279173"/>
            <a:chOff x="12382991" y="3254160"/>
            <a:chExt cx="1257245" cy="12791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82991" y="3254160"/>
              <a:ext cx="1257245" cy="12791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67152" y="3379425"/>
            <a:ext cx="2793208" cy="981397"/>
            <a:chOff x="13867152" y="3379425"/>
            <a:chExt cx="2793208" cy="9813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67152" y="3379425"/>
              <a:ext cx="2793208" cy="9813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1613" y="4734718"/>
            <a:ext cx="3315930" cy="1226346"/>
            <a:chOff x="13011613" y="4734718"/>
            <a:chExt cx="3315930" cy="12263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11613" y="4734718"/>
              <a:ext cx="3315930" cy="1226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44976" y="3379425"/>
            <a:ext cx="2097650" cy="2097650"/>
            <a:chOff x="2544976" y="3379425"/>
            <a:chExt cx="2097650" cy="20976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4976" y="3379425"/>
              <a:ext cx="2097650" cy="2097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742</Words>
  <Application>Microsoft Office PowerPoint</Application>
  <PresentationFormat>Custom</PresentationFormat>
  <Paragraphs>56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나눔스퀘어_ac Bold</vt:lpstr>
      <vt:lpstr>나눔스퀘어라운드 ExtraBold</vt:lpstr>
      <vt:lpstr>나눔스퀘어라운드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윤다운</cp:lastModifiedBy>
  <cp:revision>44</cp:revision>
  <dcterms:created xsi:type="dcterms:W3CDTF">2021-11-15T14:00:57Z</dcterms:created>
  <dcterms:modified xsi:type="dcterms:W3CDTF">2021-11-22T04:17:44Z</dcterms:modified>
</cp:coreProperties>
</file>